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7023100" cy="93091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776" y="-12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15518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32781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517" y="-37940"/>
            <a:ext cx="13083834" cy="9829480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503454" y="9306343"/>
            <a:ext cx="266701" cy="279401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9" name="M.Battaglieri - JLAB"/>
          <p:cNvSpPr txBox="1"/>
          <p:nvPr/>
        </p:nvSpPr>
        <p:spPr>
          <a:xfrm>
            <a:off x="7706914" y="9306343"/>
            <a:ext cx="135584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200">
                <a:solidFill>
                  <a:srgbClr val="F8FAD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M.Battaglieri - JLAB</a:t>
            </a:r>
          </a:p>
        </p:txBody>
      </p:sp>
      <p:sp>
        <p:nvSpPr>
          <p:cNvPr id="120" name="Task forces"/>
          <p:cNvSpPr txBox="1"/>
          <p:nvPr/>
        </p:nvSpPr>
        <p:spPr>
          <a:xfrm>
            <a:off x="5143882" y="9287293"/>
            <a:ext cx="2189305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Task forces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4953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7644" y="-138499"/>
            <a:ext cx="13504629" cy="900308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3"/>
          <p:cNvSpPr txBox="1">
            <a:spLocks noGrp="1"/>
          </p:cNvSpPr>
          <p:nvPr>
            <p:ph type="sldNum" sz="quarter" idx="2"/>
          </p:nvPr>
        </p:nvSpPr>
        <p:spPr>
          <a:xfrm>
            <a:off x="4541554" y="9306343"/>
            <a:ext cx="190501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37" name="Task forces"/>
          <p:cNvSpPr txBox="1"/>
          <p:nvPr/>
        </p:nvSpPr>
        <p:spPr>
          <a:xfrm>
            <a:off x="5492841" y="205586"/>
            <a:ext cx="27478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1300447">
              <a:lnSpc>
                <a:spcPct val="90000"/>
              </a:lnSpc>
              <a:defRPr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Task forces</a:t>
            </a:r>
          </a:p>
        </p:txBody>
      </p:sp>
      <p:sp>
        <p:nvSpPr>
          <p:cNvPr id="138" name="Goal…"/>
          <p:cNvSpPr txBox="1"/>
          <p:nvPr/>
        </p:nvSpPr>
        <p:spPr>
          <a:xfrm>
            <a:off x="243901" y="1885790"/>
            <a:ext cx="1266300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2100"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Goal</a:t>
            </a:r>
          </a:p>
          <a:p>
            <a:pPr algn="l" defTabSz="457200">
              <a:defRPr sz="21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to verify if it is possible and how to improve current CLAS12 trigger/DAQ scheme and run an online reconstruction</a:t>
            </a:r>
          </a:p>
        </p:txBody>
      </p:sp>
      <p:sp>
        <p:nvSpPr>
          <p:cNvPr id="139" name="CLAS12 future trigger/DAQ"/>
          <p:cNvSpPr txBox="1"/>
          <p:nvPr/>
        </p:nvSpPr>
        <p:spPr>
          <a:xfrm>
            <a:off x="4105703" y="1274288"/>
            <a:ext cx="516111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CLAS12 future trigger/DAQ</a:t>
            </a:r>
          </a:p>
        </p:txBody>
      </p:sp>
      <p:sp>
        <p:nvSpPr>
          <p:cNvPr id="140" name="Charge…"/>
          <p:cNvSpPr txBox="1"/>
          <p:nvPr/>
        </p:nvSpPr>
        <p:spPr>
          <a:xfrm>
            <a:off x="267939" y="2857267"/>
            <a:ext cx="12406661" cy="360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100"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Charge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Assess the current CLAS12 DAQ/Trigger configuration and identify the limiting factors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Assess existing DAQ alternative technologies (</a:t>
            </a:r>
            <a:r>
              <a:rPr dirty="0" err="1"/>
              <a:t>eg</a:t>
            </a:r>
            <a:r>
              <a:rPr dirty="0"/>
              <a:t> streaming RO) and  identifying the most suitable to upgrade CLAS12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Quantify the expected improvement (DAQ rate, on-line monitoring/rec, trigger algorithms implementation)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Evaluate in details the effect of implementing a L3 trigger and implications to streaming path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Identify changes in the current scheme and resources needed to implement a CLAS12 online monitoring/reconstruction    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Define a work plan to test the proposed solution with a time chart and milestones for: </a:t>
            </a:r>
          </a:p>
          <a:p>
            <a:pPr marL="457200" lvl="1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1) required R&amp;D (if any);</a:t>
            </a:r>
          </a:p>
          <a:p>
            <a:pPr marL="457200" lvl="1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2) required test in the current run configuration</a:t>
            </a:r>
          </a:p>
          <a:p>
            <a:pPr marL="457200" lvl="1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2) prototyping</a:t>
            </a:r>
          </a:p>
          <a:p>
            <a:pPr marL="457200" lvl="1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3) full implementation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Estimate costs and identify resources needed in the different phases of the project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Evaluate synergies with other projects at the lab providing a list of shared resources and common goals</a:t>
            </a:r>
          </a:p>
        </p:txBody>
      </p:sp>
      <p:sp>
        <p:nvSpPr>
          <p:cNvPr id="141" name="Resources…"/>
          <p:cNvSpPr txBox="1"/>
          <p:nvPr/>
        </p:nvSpPr>
        <p:spPr>
          <a:xfrm>
            <a:off x="330200" y="6876048"/>
            <a:ext cx="12406661" cy="1810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100"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Resources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Time:  5 months (Feb-June)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Deliverable: 2 page reports, wiki page with full documentation and minutes of meetings/presentations</a:t>
            </a:r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Task force: </a:t>
            </a:r>
            <a:r>
              <a:rPr dirty="0" err="1" smtClean="0"/>
              <a:t>S.Boyarinov</a:t>
            </a:r>
            <a:r>
              <a:rPr dirty="0" smtClean="0"/>
              <a:t> (</a:t>
            </a:r>
            <a:r>
              <a:rPr lang="en-US" dirty="0" smtClean="0"/>
              <a:t>co-</a:t>
            </a:r>
            <a:r>
              <a:rPr dirty="0" smtClean="0"/>
              <a:t>PI</a:t>
            </a:r>
            <a:r>
              <a:rPr dirty="0"/>
              <a:t>), </a:t>
            </a:r>
            <a:r>
              <a:rPr lang="en-US" dirty="0" smtClean="0"/>
              <a:t>G. </a:t>
            </a:r>
            <a:r>
              <a:rPr lang="en-US" dirty="0" err="1" smtClean="0"/>
              <a:t>Heyes</a:t>
            </a:r>
            <a:r>
              <a:rPr lang="en-US" dirty="0" smtClean="0"/>
              <a:t> (external, co-PI), </a:t>
            </a:r>
            <a:r>
              <a:rPr dirty="0" err="1" smtClean="0"/>
              <a:t>V.Kubarovsky</a:t>
            </a:r>
            <a:r>
              <a:rPr dirty="0" smtClean="0"/>
              <a:t> </a:t>
            </a:r>
            <a:r>
              <a:rPr dirty="0"/>
              <a:t>(core), New-hired (core),  </a:t>
            </a:r>
            <a:r>
              <a:rPr dirty="0" err="1"/>
              <a:t>N.Baltzell</a:t>
            </a:r>
            <a:r>
              <a:rPr dirty="0"/>
              <a:t> (core),  </a:t>
            </a:r>
            <a:r>
              <a:rPr dirty="0" err="1"/>
              <a:t>G.Gavalian</a:t>
            </a:r>
            <a:r>
              <a:rPr dirty="0"/>
              <a:t> (external), </a:t>
            </a:r>
            <a:r>
              <a:rPr dirty="0" err="1"/>
              <a:t>B.Raydo</a:t>
            </a:r>
            <a:r>
              <a:rPr dirty="0"/>
              <a:t> (</a:t>
            </a:r>
            <a:r>
              <a:rPr dirty="0" smtClean="0"/>
              <a:t>external)</a:t>
            </a:r>
            <a:endParaRPr lang="en-US" dirty="0"/>
          </a:p>
          <a:p>
            <a:pPr marL="228600" indent="-228600" algn="l" defTabSz="457200">
              <a:buSzPct val="100000"/>
              <a:buChar char="•"/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dirty="0" smtClean="0"/>
              <a:t>External advisors: B. </a:t>
            </a:r>
            <a:r>
              <a:rPr lang="en-US" dirty="0" err="1" smtClean="0"/>
              <a:t>Sawatzky</a:t>
            </a:r>
            <a:r>
              <a:rPr lang="en-US" dirty="0" smtClean="0"/>
              <a:t>, S. Wood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271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Rolf Ent</dc:creator>
  <cp:lastModifiedBy>sergey</cp:lastModifiedBy>
  <cp:revision>2</cp:revision>
  <cp:lastPrinted>2020-03-04T13:59:33Z</cp:lastPrinted>
  <dcterms:modified xsi:type="dcterms:W3CDTF">2020-03-23T19:38:04Z</dcterms:modified>
</cp:coreProperties>
</file>