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59" r:id="rId4"/>
    <p:sldId id="261" r:id="rId5"/>
    <p:sldId id="260" r:id="rId6"/>
    <p:sldId id="262" r:id="rId7"/>
    <p:sldId id="264" r:id="rId8"/>
    <p:sldId id="263" r:id="rId9"/>
    <p:sldId id="271" r:id="rId10"/>
    <p:sldId id="265" r:id="rId11"/>
    <p:sldId id="266" r:id="rId12"/>
    <p:sldId id="270" r:id="rId13"/>
    <p:sldId id="269" r:id="rId14"/>
    <p:sldId id="273" r:id="rId15"/>
  </p:sldIdLst>
  <p:sldSz cx="9144000" cy="6858000" type="screen4x3"/>
  <p:notesSz cx="9309100" cy="7023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18" autoAdjust="0"/>
    <p:restoredTop sz="94620" autoAdjust="0"/>
  </p:normalViewPr>
  <p:slideViewPr>
    <p:cSldViewPr>
      <p:cViewPr>
        <p:scale>
          <a:sx n="100" d="100"/>
          <a:sy n="100" d="100"/>
        </p:scale>
        <p:origin x="-108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1926" y="-96"/>
      </p:cViewPr>
      <p:guideLst>
        <p:guide orient="horz" pos="2212"/>
        <p:guide pos="29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11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5273003" y="0"/>
            <a:ext cx="4033943" cy="351155"/>
          </a:xfrm>
          <a:prstGeom prst="rect">
            <a:avLst/>
          </a:prstGeom>
        </p:spPr>
        <p:txBody>
          <a:bodyPr vert="horz" lIns="93324" tIns="46662" rIns="93324" bIns="46662" rtlCol="0"/>
          <a:lstStyle>
            <a:lvl1pPr algn="r">
              <a:defRPr sz="1200"/>
            </a:lvl1pPr>
          </a:lstStyle>
          <a:p>
            <a:fld id="{06A35590-506D-4721-A6D9-F4A80246B670}" type="datetimeFigureOut">
              <a:rPr lang="en-US" smtClean="0"/>
              <a:pPr/>
              <a:t>9/13/2011</a:t>
            </a:fld>
            <a:endParaRPr lang="en-US"/>
          </a:p>
        </p:txBody>
      </p:sp>
      <p:sp>
        <p:nvSpPr>
          <p:cNvPr id="4" name="Slide Image Placeholder 3"/>
          <p:cNvSpPr>
            <a:spLocks noGrp="1" noRot="1" noChangeAspect="1"/>
          </p:cNvSpPr>
          <p:nvPr>
            <p:ph type="sldImg" idx="2"/>
          </p:nvPr>
        </p:nvSpPr>
        <p:spPr>
          <a:xfrm>
            <a:off x="2900363" y="527050"/>
            <a:ext cx="3509962" cy="263366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930910" y="3335973"/>
            <a:ext cx="7447280" cy="31603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70726"/>
            <a:ext cx="4033943" cy="3511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5273003" y="6670726"/>
            <a:ext cx="4033943" cy="351155"/>
          </a:xfrm>
          <a:prstGeom prst="rect">
            <a:avLst/>
          </a:prstGeom>
        </p:spPr>
        <p:txBody>
          <a:bodyPr vert="horz" lIns="93324" tIns="46662" rIns="93324" bIns="46662" rtlCol="0" anchor="b"/>
          <a:lstStyle>
            <a:lvl1pPr algn="r">
              <a:defRPr sz="1200"/>
            </a:lvl1pPr>
          </a:lstStyle>
          <a:p>
            <a:fld id="{6C61A717-5464-4AC3-A9AD-D8CDAD40A85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005F13-F3BD-4379-ACBE-E9539140156C}"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05F13-F3BD-4379-ACBE-E9539140156C}"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05F13-F3BD-4379-ACBE-E9539140156C}"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05F13-F3BD-4379-ACBE-E9539140156C}"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005F13-F3BD-4379-ACBE-E9539140156C}"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005F13-F3BD-4379-ACBE-E9539140156C}" type="datetimeFigureOut">
              <a:rPr lang="en-US" smtClean="0"/>
              <a:pPr/>
              <a:t>9/13/2011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005F13-F3BD-4379-ACBE-E9539140156C}" type="datetimeFigureOut">
              <a:rPr lang="en-US" smtClean="0"/>
              <a:pPr/>
              <a:t>9/13/2011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005F13-F3BD-4379-ACBE-E9539140156C}" type="datetimeFigureOut">
              <a:rPr lang="en-US" smtClean="0"/>
              <a:pPr/>
              <a:t>9/13/2011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005F13-F3BD-4379-ACBE-E9539140156C}" type="datetimeFigureOut">
              <a:rPr lang="en-US" smtClean="0"/>
              <a:pPr/>
              <a:t>9/13/2011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05F13-F3BD-4379-ACBE-E9539140156C}" type="datetimeFigureOut">
              <a:rPr lang="en-US" smtClean="0"/>
              <a:pPr/>
              <a:t>9/13/2011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05F13-F3BD-4379-ACBE-E9539140156C}" type="datetimeFigureOut">
              <a:rPr lang="en-US" smtClean="0"/>
              <a:pPr/>
              <a:t>9/13/2011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A7A8-3DB1-49F5-B4F3-332BA5D6A31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005F13-F3BD-4379-ACBE-E9539140156C}" type="datetimeFigureOut">
              <a:rPr lang="en-US" smtClean="0"/>
              <a:pPr/>
              <a:t>9/13/2011</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DEA7A8-3DB1-49F5-B4F3-332BA5D6A3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Event Building Evio Scheme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8" name="Straight Connector 107"/>
          <p:cNvCxnSpPr/>
          <p:nvPr/>
        </p:nvCxnSpPr>
        <p:spPr>
          <a:xfrm rot="16200000" flipH="1">
            <a:off x="3505200" y="4495800"/>
            <a:ext cx="35052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06" name="Straight Connector 105"/>
          <p:cNvCxnSpPr/>
          <p:nvPr/>
        </p:nvCxnSpPr>
        <p:spPr>
          <a:xfrm rot="5400000" flipH="1" flipV="1">
            <a:off x="4876800" y="1371600"/>
            <a:ext cx="7620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80" name="Straight Connector 79"/>
          <p:cNvCxnSpPr/>
          <p:nvPr/>
        </p:nvCxnSpPr>
        <p:spPr>
          <a:xfrm rot="16200000" flipH="1">
            <a:off x="3314700" y="2400300"/>
            <a:ext cx="6858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77" name="Straight Connector 76"/>
          <p:cNvCxnSpPr/>
          <p:nvPr/>
        </p:nvCxnSpPr>
        <p:spPr>
          <a:xfrm rot="5400000" flipH="1" flipV="1">
            <a:off x="3352800" y="1219200"/>
            <a:ext cx="6096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52" name="Straight Connector 51"/>
          <p:cNvCxnSpPr/>
          <p:nvPr/>
        </p:nvCxnSpPr>
        <p:spPr>
          <a:xfrm flipV="1">
            <a:off x="1676400" y="3581400"/>
            <a:ext cx="762000" cy="381000"/>
          </a:xfrm>
          <a:prstGeom prst="line">
            <a:avLst/>
          </a:prstGeom>
        </p:spPr>
        <p:style>
          <a:lnRef idx="2">
            <a:schemeClr val="accent2"/>
          </a:lnRef>
          <a:fillRef idx="0">
            <a:schemeClr val="accent2"/>
          </a:fillRef>
          <a:effectRef idx="1">
            <a:schemeClr val="accent2"/>
          </a:effectRef>
          <a:fontRef idx="minor">
            <a:schemeClr val="tx1"/>
          </a:fontRef>
        </p:style>
      </p:cxnSp>
      <p:cxnSp>
        <p:nvCxnSpPr>
          <p:cNvPr id="49" name="Straight Connector 48"/>
          <p:cNvCxnSpPr/>
          <p:nvPr/>
        </p:nvCxnSpPr>
        <p:spPr>
          <a:xfrm rot="5400000" flipH="1" flipV="1">
            <a:off x="1028701" y="2019301"/>
            <a:ext cx="2209798" cy="457200"/>
          </a:xfrm>
          <a:prstGeom prst="line">
            <a:avLst/>
          </a:prstGeom>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609600" y="383977"/>
            <a:ext cx="1219200" cy="70788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solidFill>
                  <a:schemeClr val="accent1"/>
                </a:solidFill>
                <a:latin typeface="Arial" pitchFamily="34" charset="0"/>
                <a:cs typeface="Arial" pitchFamily="34" charset="0"/>
              </a:rPr>
              <a:t>Physics</a:t>
            </a:r>
          </a:p>
          <a:p>
            <a:pPr algn="ctr"/>
            <a:r>
              <a:rPr lang="en-US" sz="2000" b="1" dirty="0" smtClean="0">
                <a:solidFill>
                  <a:schemeClr val="accent1"/>
                </a:solidFill>
                <a:latin typeface="Arial" pitchFamily="34" charset="0"/>
                <a:cs typeface="Arial" pitchFamily="34" charset="0"/>
              </a:rPr>
              <a:t>Event</a:t>
            </a:r>
            <a:endParaRPr lang="en-US" sz="2000" b="1" dirty="0">
              <a:solidFill>
                <a:schemeClr val="accent1"/>
              </a:solidFill>
              <a:latin typeface="Arial" pitchFamily="34" charset="0"/>
              <a:cs typeface="Arial" pitchFamily="34" charset="0"/>
            </a:endParaRPr>
          </a:p>
        </p:txBody>
      </p:sp>
      <p:sp>
        <p:nvSpPr>
          <p:cNvPr id="5" name="Rectangle 4"/>
          <p:cNvSpPr/>
          <p:nvPr/>
        </p:nvSpPr>
        <p:spPr>
          <a:xfrm>
            <a:off x="609600" y="1143000"/>
            <a:ext cx="1295400" cy="38100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Arial" pitchFamily="34" charset="0"/>
                <a:cs typeface="Arial" pitchFamily="34" charset="0"/>
              </a:rPr>
              <a:t>Trigger Bank</a:t>
            </a: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p:txBody>
      </p:sp>
      <p:sp>
        <p:nvSpPr>
          <p:cNvPr id="6" name="TextBox 5"/>
          <p:cNvSpPr txBox="1"/>
          <p:nvPr/>
        </p:nvSpPr>
        <p:spPr>
          <a:xfrm>
            <a:off x="609600" y="1162050"/>
            <a:ext cx="12954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Length</a:t>
            </a:r>
            <a:endParaRPr lang="en-US" sz="1200" b="1" dirty="0">
              <a:latin typeface="Arial" pitchFamily="34" charset="0"/>
              <a:cs typeface="Arial" pitchFamily="34" charset="0"/>
            </a:endParaRPr>
          </a:p>
        </p:txBody>
      </p:sp>
      <p:sp>
        <p:nvSpPr>
          <p:cNvPr id="8" name="TextBox 7"/>
          <p:cNvSpPr txBox="1"/>
          <p:nvPr/>
        </p:nvSpPr>
        <p:spPr>
          <a:xfrm>
            <a:off x="609600" y="3400425"/>
            <a:ext cx="1295400" cy="461665"/>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ROC 1 Data Bank</a:t>
            </a:r>
          </a:p>
        </p:txBody>
      </p:sp>
      <p:sp>
        <p:nvSpPr>
          <p:cNvPr id="9" name="TextBox 29"/>
          <p:cNvSpPr txBox="1"/>
          <p:nvPr/>
        </p:nvSpPr>
        <p:spPr>
          <a:xfrm>
            <a:off x="609600" y="3857625"/>
            <a:ext cx="12954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a:t>
            </a:r>
          </a:p>
          <a:p>
            <a:pPr algn="ctr"/>
            <a:r>
              <a:rPr lang="en-US" sz="1200" b="1" dirty="0" smtClean="0">
                <a:latin typeface="Arial" pitchFamily="34" charset="0"/>
                <a:cs typeface="Arial" pitchFamily="34" charset="0"/>
              </a:rPr>
              <a:t> </a:t>
            </a:r>
          </a:p>
        </p:txBody>
      </p:sp>
      <p:sp>
        <p:nvSpPr>
          <p:cNvPr id="19" name="TextBox 18"/>
          <p:cNvSpPr txBox="1"/>
          <p:nvPr/>
        </p:nvSpPr>
        <p:spPr>
          <a:xfrm>
            <a:off x="609600" y="4505325"/>
            <a:ext cx="1295400" cy="461665"/>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ROC N Data Bank</a:t>
            </a:r>
          </a:p>
        </p:txBody>
      </p:sp>
      <p:sp>
        <p:nvSpPr>
          <p:cNvPr id="22" name="TextBox 27"/>
          <p:cNvSpPr txBox="1"/>
          <p:nvPr/>
        </p:nvSpPr>
        <p:spPr>
          <a:xfrm>
            <a:off x="609600" y="1437501"/>
            <a:ext cx="1295400" cy="276999"/>
          </a:xfrm>
          <a:prstGeom prst="rect">
            <a:avLst/>
          </a:prstGeom>
          <a:noFill/>
          <a:ln w="19050">
            <a:solidFill>
              <a:schemeClr val="tx1"/>
            </a:solidFill>
          </a:ln>
        </p:spPr>
        <p:txBody>
          <a:bodyPr wrap="square" rtlCol="0">
            <a:spAutoFit/>
          </a:bodyPr>
          <a:lstStyle/>
          <a:p>
            <a:endParaRPr lang="en-US" sz="1200" b="1" dirty="0">
              <a:latin typeface="Arial" pitchFamily="34" charset="0"/>
              <a:cs typeface="Arial" pitchFamily="34" charset="0"/>
            </a:endParaRPr>
          </a:p>
        </p:txBody>
      </p:sp>
      <p:sp>
        <p:nvSpPr>
          <p:cNvPr id="34" name="TextBox 33"/>
          <p:cNvSpPr txBox="1"/>
          <p:nvPr/>
        </p:nvSpPr>
        <p:spPr>
          <a:xfrm>
            <a:off x="2438400" y="383977"/>
            <a:ext cx="838200" cy="70788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solidFill>
                  <a:schemeClr val="accent1"/>
                </a:solidFill>
                <a:latin typeface="Arial" pitchFamily="34" charset="0"/>
                <a:cs typeface="Arial" pitchFamily="34" charset="0"/>
              </a:rPr>
              <a:t>Data</a:t>
            </a:r>
          </a:p>
          <a:p>
            <a:pPr algn="ctr"/>
            <a:r>
              <a:rPr lang="en-US" sz="2000" b="1" dirty="0" smtClean="0">
                <a:solidFill>
                  <a:schemeClr val="accent1"/>
                </a:solidFill>
                <a:latin typeface="Arial" pitchFamily="34" charset="0"/>
                <a:cs typeface="Arial" pitchFamily="34" charset="0"/>
              </a:rPr>
              <a:t>Bank</a:t>
            </a:r>
            <a:endParaRPr lang="en-US" sz="2000" b="1" dirty="0">
              <a:solidFill>
                <a:schemeClr val="accent1"/>
              </a:solidFill>
              <a:latin typeface="Arial" pitchFamily="34" charset="0"/>
              <a:cs typeface="Arial" pitchFamily="34" charset="0"/>
            </a:endParaRPr>
          </a:p>
        </p:txBody>
      </p:sp>
      <p:grpSp>
        <p:nvGrpSpPr>
          <p:cNvPr id="47" name="Group 46"/>
          <p:cNvGrpSpPr/>
          <p:nvPr/>
        </p:nvGrpSpPr>
        <p:grpSpPr>
          <a:xfrm>
            <a:off x="2333625" y="1143000"/>
            <a:ext cx="1143000" cy="2508052"/>
            <a:chOff x="3419475" y="3206948"/>
            <a:chExt cx="2219325" cy="2508052"/>
          </a:xfrm>
        </p:grpSpPr>
        <p:sp>
          <p:nvSpPr>
            <p:cNvPr id="33" name="Rectangle 32"/>
            <p:cNvSpPr/>
            <p:nvPr/>
          </p:nvSpPr>
          <p:spPr>
            <a:xfrm>
              <a:off x="3419475" y="3206948"/>
              <a:ext cx="2219325" cy="25080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35" name="TextBox 34"/>
            <p:cNvSpPr txBox="1"/>
            <p:nvPr/>
          </p:nvSpPr>
          <p:spPr>
            <a:xfrm>
              <a:off x="3429000" y="321349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Bank Length</a:t>
              </a:r>
              <a:endParaRPr lang="en-US" sz="1200" b="1" dirty="0">
                <a:latin typeface="Arial" pitchFamily="34" charset="0"/>
                <a:cs typeface="Arial" pitchFamily="34" charset="0"/>
              </a:endParaRPr>
            </a:p>
          </p:txBody>
        </p:sp>
        <p:sp>
          <p:nvSpPr>
            <p:cNvPr id="36" name="TextBox 35"/>
            <p:cNvSpPr txBox="1"/>
            <p:nvPr/>
          </p:nvSpPr>
          <p:spPr>
            <a:xfrm>
              <a:off x="3429000" y="376237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Block Bank 1</a:t>
              </a:r>
            </a:p>
            <a:p>
              <a:pPr algn="ctr"/>
              <a:endParaRPr lang="en-US" sz="1200" b="1" dirty="0">
                <a:latin typeface="Arial" pitchFamily="34" charset="0"/>
                <a:cs typeface="Arial" pitchFamily="34" charset="0"/>
              </a:endParaRPr>
            </a:p>
          </p:txBody>
        </p:sp>
        <p:sp>
          <p:nvSpPr>
            <p:cNvPr id="37" name="TextBox 36"/>
            <p:cNvSpPr txBox="1"/>
            <p:nvPr/>
          </p:nvSpPr>
          <p:spPr>
            <a:xfrm>
              <a:off x="3429000" y="4411444"/>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a:t>
              </a:r>
            </a:p>
            <a:p>
              <a:pPr algn="ctr"/>
              <a:endParaRPr lang="en-US" sz="1200" b="1" dirty="0">
                <a:latin typeface="Arial" pitchFamily="34" charset="0"/>
                <a:cs typeface="Arial" pitchFamily="34" charset="0"/>
              </a:endParaRPr>
            </a:p>
          </p:txBody>
        </p:sp>
        <p:sp>
          <p:nvSpPr>
            <p:cNvPr id="38" name="TextBox 37"/>
            <p:cNvSpPr txBox="1"/>
            <p:nvPr/>
          </p:nvSpPr>
          <p:spPr>
            <a:xfrm>
              <a:off x="3429000" y="505777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Block Bank Last</a:t>
              </a:r>
            </a:p>
            <a:p>
              <a:pPr algn="ctr"/>
              <a:endParaRPr lang="en-US" sz="1200" b="1" dirty="0">
                <a:latin typeface="Arial" pitchFamily="34" charset="0"/>
                <a:cs typeface="Arial" pitchFamily="34" charset="0"/>
              </a:endParaRPr>
            </a:p>
          </p:txBody>
        </p:sp>
        <p:sp>
          <p:nvSpPr>
            <p:cNvPr id="43" name="TextBox 42"/>
            <p:cNvSpPr txBox="1"/>
            <p:nvPr/>
          </p:nvSpPr>
          <p:spPr>
            <a:xfrm>
              <a:off x="3429000" y="3486151"/>
              <a:ext cx="2209800" cy="276999"/>
            </a:xfrm>
            <a:prstGeom prst="rect">
              <a:avLst/>
            </a:prstGeom>
            <a:solidFill>
              <a:schemeClr val="bg1"/>
            </a:solidFill>
            <a:ln w="19050">
              <a:solidFill>
                <a:schemeClr val="tx1"/>
              </a:solidFill>
            </a:ln>
          </p:spPr>
          <p:txBody>
            <a:bodyPr wrap="square" rtlCol="0">
              <a:spAutoFit/>
            </a:bodyPr>
            <a:lstStyle/>
            <a:p>
              <a:endParaRPr lang="en-US" sz="1200" b="1" dirty="0">
                <a:latin typeface="Arial" pitchFamily="34" charset="0"/>
                <a:cs typeface="Arial" pitchFamily="34" charset="0"/>
              </a:endParaRPr>
            </a:p>
          </p:txBody>
        </p:sp>
      </p:grpSp>
      <p:sp>
        <p:nvSpPr>
          <p:cNvPr id="62" name="TextBox 61"/>
          <p:cNvSpPr txBox="1"/>
          <p:nvPr/>
        </p:nvSpPr>
        <p:spPr>
          <a:xfrm>
            <a:off x="3933825" y="76200"/>
            <a:ext cx="942975" cy="101566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solidFill>
                  <a:schemeClr val="accent1"/>
                </a:solidFill>
                <a:latin typeface="Arial" pitchFamily="34" charset="0"/>
                <a:cs typeface="Arial" pitchFamily="34" charset="0"/>
              </a:rPr>
              <a:t>Data</a:t>
            </a:r>
          </a:p>
          <a:p>
            <a:pPr algn="ctr"/>
            <a:r>
              <a:rPr lang="en-US" sz="2000" b="1" dirty="0" smtClean="0">
                <a:solidFill>
                  <a:schemeClr val="accent1"/>
                </a:solidFill>
                <a:latin typeface="Arial" pitchFamily="34" charset="0"/>
                <a:cs typeface="Arial" pitchFamily="34" charset="0"/>
              </a:rPr>
              <a:t>Block</a:t>
            </a:r>
          </a:p>
          <a:p>
            <a:pPr algn="ctr"/>
            <a:r>
              <a:rPr lang="en-US" sz="2000" b="1" dirty="0" smtClean="0">
                <a:solidFill>
                  <a:schemeClr val="accent1"/>
                </a:solidFill>
                <a:latin typeface="Arial" pitchFamily="34" charset="0"/>
                <a:cs typeface="Arial" pitchFamily="34" charset="0"/>
              </a:rPr>
              <a:t>Bank</a:t>
            </a:r>
            <a:endParaRPr lang="en-US" sz="2000" b="1" dirty="0">
              <a:solidFill>
                <a:schemeClr val="accent1"/>
              </a:solidFill>
              <a:latin typeface="Arial" pitchFamily="34" charset="0"/>
              <a:cs typeface="Arial" pitchFamily="34" charset="0"/>
            </a:endParaRPr>
          </a:p>
        </p:txBody>
      </p:sp>
      <p:grpSp>
        <p:nvGrpSpPr>
          <p:cNvPr id="74" name="Group 73"/>
          <p:cNvGrpSpPr/>
          <p:nvPr/>
        </p:nvGrpSpPr>
        <p:grpSpPr>
          <a:xfrm>
            <a:off x="3886200" y="1162050"/>
            <a:ext cx="1152525" cy="1847315"/>
            <a:chOff x="3886200" y="1162050"/>
            <a:chExt cx="1152525" cy="1847315"/>
          </a:xfrm>
        </p:grpSpPr>
        <p:sp>
          <p:nvSpPr>
            <p:cNvPr id="61" name="Rectangle 60"/>
            <p:cNvSpPr/>
            <p:nvPr/>
          </p:nvSpPr>
          <p:spPr>
            <a:xfrm>
              <a:off x="3886200" y="1162050"/>
              <a:ext cx="1152525" cy="18222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63" name="TextBox 62"/>
            <p:cNvSpPr txBox="1"/>
            <p:nvPr/>
          </p:nvSpPr>
          <p:spPr>
            <a:xfrm>
              <a:off x="3891146" y="1168598"/>
              <a:ext cx="1147579"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Len</a:t>
              </a:r>
              <a:endParaRPr lang="en-US" sz="1200" b="1" dirty="0">
                <a:latin typeface="Arial" pitchFamily="34" charset="0"/>
                <a:cs typeface="Arial" pitchFamily="34" charset="0"/>
              </a:endParaRPr>
            </a:p>
          </p:txBody>
        </p:sp>
        <p:sp>
          <p:nvSpPr>
            <p:cNvPr id="64" name="TextBox 63"/>
            <p:cNvSpPr txBox="1"/>
            <p:nvPr/>
          </p:nvSpPr>
          <p:spPr>
            <a:xfrm>
              <a:off x="3891147" y="1717477"/>
              <a:ext cx="1147578"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Start </a:t>
              </a:r>
              <a:r>
                <a:rPr lang="en-US" sz="1200" b="1" dirty="0" err="1" smtClean="0">
                  <a:latin typeface="Arial" pitchFamily="34" charset="0"/>
                  <a:cs typeface="Arial" pitchFamily="34" charset="0"/>
                </a:rPr>
                <a:t>Ev</a:t>
              </a:r>
              <a:r>
                <a:rPr lang="en-US" sz="1200" b="1" dirty="0" smtClean="0">
                  <a:latin typeface="Arial" pitchFamily="34" charset="0"/>
                  <a:cs typeface="Arial" pitchFamily="34" charset="0"/>
                </a:rPr>
                <a:t> Num</a:t>
              </a:r>
              <a:endParaRPr lang="en-US" sz="1200" b="1" dirty="0">
                <a:latin typeface="Arial" pitchFamily="34" charset="0"/>
                <a:cs typeface="Arial" pitchFamily="34" charset="0"/>
              </a:endParaRPr>
            </a:p>
          </p:txBody>
        </p:sp>
        <p:sp>
          <p:nvSpPr>
            <p:cNvPr id="65" name="TextBox 64"/>
            <p:cNvSpPr txBox="1"/>
            <p:nvPr/>
          </p:nvSpPr>
          <p:spPr>
            <a:xfrm>
              <a:off x="3891146" y="1993702"/>
              <a:ext cx="1147579" cy="1015663"/>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Raw Data</a:t>
              </a:r>
            </a:p>
            <a:p>
              <a:pPr algn="ctr"/>
              <a:endParaRPr lang="en-US" sz="1200" b="1" dirty="0" smtClean="0">
                <a:latin typeface="Arial" pitchFamily="34" charset="0"/>
                <a:cs typeface="Arial" pitchFamily="34" charset="0"/>
              </a:endParaRPr>
            </a:p>
            <a:p>
              <a:pPr algn="ctr"/>
              <a:endParaRPr lang="en-US" sz="1200" b="1" dirty="0">
                <a:latin typeface="Arial" pitchFamily="34" charset="0"/>
                <a:cs typeface="Arial" pitchFamily="34" charset="0"/>
              </a:endParaRPr>
            </a:p>
          </p:txBody>
        </p:sp>
        <p:sp>
          <p:nvSpPr>
            <p:cNvPr id="70" name="TextBox 69"/>
            <p:cNvSpPr txBox="1"/>
            <p:nvPr/>
          </p:nvSpPr>
          <p:spPr>
            <a:xfrm>
              <a:off x="3891146" y="1441253"/>
              <a:ext cx="1147579" cy="276999"/>
            </a:xfrm>
            <a:prstGeom prst="rect">
              <a:avLst/>
            </a:prstGeom>
            <a:solidFill>
              <a:schemeClr val="bg1"/>
            </a:solidFill>
            <a:ln w="19050">
              <a:solidFill>
                <a:schemeClr val="tx1"/>
              </a:solidFill>
            </a:ln>
          </p:spPr>
          <p:txBody>
            <a:bodyPr wrap="square" rtlCol="0">
              <a:spAutoFit/>
            </a:bodyPr>
            <a:lstStyle/>
            <a:p>
              <a:r>
                <a:rPr lang="en-US" sz="1200" b="1" dirty="0" smtClean="0">
                  <a:latin typeface="Arial" pitchFamily="34" charset="0"/>
                  <a:cs typeface="Arial" pitchFamily="34" charset="0"/>
                </a:rPr>
                <a:t>                   M</a:t>
              </a:r>
              <a:endParaRPr lang="en-US" sz="1200" b="1" dirty="0">
                <a:latin typeface="Arial" pitchFamily="34" charset="0"/>
                <a:cs typeface="Arial" pitchFamily="34" charset="0"/>
              </a:endParaRPr>
            </a:p>
          </p:txBody>
        </p:sp>
      </p:grpSp>
      <p:sp>
        <p:nvSpPr>
          <p:cNvPr id="85" name="Rectangle 84"/>
          <p:cNvSpPr/>
          <p:nvPr/>
        </p:nvSpPr>
        <p:spPr>
          <a:xfrm>
            <a:off x="5486400" y="1219200"/>
            <a:ext cx="2219325" cy="53340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86" name="TextBox 85"/>
          <p:cNvSpPr txBox="1"/>
          <p:nvPr/>
        </p:nvSpPr>
        <p:spPr>
          <a:xfrm>
            <a:off x="5676900" y="127337"/>
            <a:ext cx="1676400" cy="101566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solidFill>
                  <a:schemeClr val="accent1"/>
                </a:solidFill>
                <a:latin typeface="Arial" pitchFamily="34" charset="0"/>
                <a:cs typeface="Arial" pitchFamily="34" charset="0"/>
              </a:rPr>
              <a:t>ROC 1</a:t>
            </a:r>
          </a:p>
          <a:p>
            <a:pPr algn="ctr"/>
            <a:r>
              <a:rPr lang="en-US" sz="2000" b="1" dirty="0" smtClean="0">
                <a:solidFill>
                  <a:schemeClr val="accent1"/>
                </a:solidFill>
                <a:latin typeface="Arial" pitchFamily="34" charset="0"/>
                <a:cs typeface="Arial" pitchFamily="34" charset="0"/>
              </a:rPr>
              <a:t>Raw Data</a:t>
            </a:r>
          </a:p>
          <a:p>
            <a:pPr algn="ctr"/>
            <a:r>
              <a:rPr lang="en-US" sz="2000" b="1" dirty="0" smtClean="0">
                <a:solidFill>
                  <a:schemeClr val="accent1"/>
                </a:solidFill>
                <a:latin typeface="Arial" pitchFamily="34" charset="0"/>
                <a:cs typeface="Arial" pitchFamily="34" charset="0"/>
              </a:rPr>
              <a:t>(FADC 250)</a:t>
            </a:r>
            <a:endParaRPr lang="en-US" sz="2000" b="1" dirty="0">
              <a:solidFill>
                <a:schemeClr val="accent1"/>
              </a:solidFill>
              <a:latin typeface="Arial" pitchFamily="34" charset="0"/>
              <a:cs typeface="Arial" pitchFamily="34" charset="0"/>
            </a:endParaRPr>
          </a:p>
        </p:txBody>
      </p:sp>
      <p:sp>
        <p:nvSpPr>
          <p:cNvPr id="98" name="TextBox 97"/>
          <p:cNvSpPr txBox="1"/>
          <p:nvPr/>
        </p:nvSpPr>
        <p:spPr>
          <a:xfrm>
            <a:off x="5495925" y="3810000"/>
            <a:ext cx="2209800" cy="276999"/>
          </a:xfrm>
          <a:prstGeom prst="rect">
            <a:avLst/>
          </a:prstGeom>
          <a:noFill/>
          <a:ln w="19050">
            <a:no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cxnSp>
        <p:nvCxnSpPr>
          <p:cNvPr id="102" name="Straight Connector 101"/>
          <p:cNvCxnSpPr/>
          <p:nvPr/>
        </p:nvCxnSpPr>
        <p:spPr>
          <a:xfrm rot="16200000" flipH="1">
            <a:off x="4509701" y="1576774"/>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4" name="Group 123"/>
          <p:cNvGrpSpPr/>
          <p:nvPr/>
        </p:nvGrpSpPr>
        <p:grpSpPr>
          <a:xfrm>
            <a:off x="5495925" y="1225748"/>
            <a:ext cx="2209800" cy="1927027"/>
            <a:chOff x="5343525" y="1225748"/>
            <a:chExt cx="2209800" cy="1927027"/>
          </a:xfrm>
        </p:grpSpPr>
        <p:sp>
          <p:nvSpPr>
            <p:cNvPr id="87" name="TextBox 86"/>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88" name="TextBox 87"/>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94" name="TextBox 93"/>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96" name="TextBox 95"/>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97" name="TextBox 96"/>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99" name="TextBox 98"/>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115" name="TextBox 114"/>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sp>
        <p:nvSpPr>
          <p:cNvPr id="119" name="TextBox 118"/>
          <p:cNvSpPr txBox="1"/>
          <p:nvPr/>
        </p:nvSpPr>
        <p:spPr>
          <a:xfrm>
            <a:off x="7905750" y="2000250"/>
            <a:ext cx="990600" cy="338554"/>
          </a:xfrm>
          <a:prstGeom prst="rect">
            <a:avLst/>
          </a:prstGeom>
          <a:noFill/>
          <a:ln>
            <a:noFill/>
            <a:prstDash val="dash"/>
          </a:ln>
        </p:spPr>
        <p:txBody>
          <a:bodyPr wrap="square" rtlCol="0">
            <a:spAutoFit/>
          </a:bodyPr>
          <a:lstStyle/>
          <a:p>
            <a:pPr algn="ctr"/>
            <a:r>
              <a:rPr lang="en-US" sz="1600" dirty="0" smtClean="0">
                <a:solidFill>
                  <a:srgbClr val="0070C0"/>
                </a:solidFill>
              </a:rPr>
              <a:t>Module 1</a:t>
            </a:r>
          </a:p>
        </p:txBody>
      </p:sp>
      <p:sp>
        <p:nvSpPr>
          <p:cNvPr id="121" name="Left Brace 120"/>
          <p:cNvSpPr/>
          <p:nvPr/>
        </p:nvSpPr>
        <p:spPr>
          <a:xfrm flipH="1">
            <a:off x="7772400" y="1219200"/>
            <a:ext cx="1524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grpSp>
        <p:nvGrpSpPr>
          <p:cNvPr id="125" name="Group 124"/>
          <p:cNvGrpSpPr/>
          <p:nvPr/>
        </p:nvGrpSpPr>
        <p:grpSpPr>
          <a:xfrm>
            <a:off x="5495925" y="4626173"/>
            <a:ext cx="2209800" cy="1927027"/>
            <a:chOff x="5343525" y="1225748"/>
            <a:chExt cx="2209800" cy="1927027"/>
          </a:xfrm>
        </p:grpSpPr>
        <p:sp>
          <p:nvSpPr>
            <p:cNvPr id="126" name="TextBox 125"/>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127" name="TextBox 126"/>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28" name="TextBox 127"/>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129" name="TextBox 128"/>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130" name="TextBox 129"/>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131" name="TextBox 130"/>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132" name="TextBox 131"/>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sp>
        <p:nvSpPr>
          <p:cNvPr id="133" name="TextBox 132"/>
          <p:cNvSpPr txBox="1"/>
          <p:nvPr/>
        </p:nvSpPr>
        <p:spPr>
          <a:xfrm>
            <a:off x="7848600" y="5429250"/>
            <a:ext cx="1066800" cy="338554"/>
          </a:xfrm>
          <a:prstGeom prst="rect">
            <a:avLst/>
          </a:prstGeom>
          <a:noFill/>
          <a:ln>
            <a:noFill/>
            <a:prstDash val="dash"/>
          </a:ln>
        </p:spPr>
        <p:txBody>
          <a:bodyPr wrap="square" rtlCol="0">
            <a:spAutoFit/>
          </a:bodyPr>
          <a:lstStyle/>
          <a:p>
            <a:pPr algn="ctr"/>
            <a:r>
              <a:rPr lang="en-US" sz="1600" dirty="0" smtClean="0">
                <a:solidFill>
                  <a:srgbClr val="0070C0"/>
                </a:solidFill>
              </a:rPr>
              <a:t>Module K</a:t>
            </a:r>
          </a:p>
        </p:txBody>
      </p:sp>
      <p:sp>
        <p:nvSpPr>
          <p:cNvPr id="134" name="Left Brace 133"/>
          <p:cNvSpPr/>
          <p:nvPr/>
        </p:nvSpPr>
        <p:spPr>
          <a:xfrm flipH="1">
            <a:off x="7772400" y="4648200"/>
            <a:ext cx="1524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142" name="TextBox 141"/>
          <p:cNvSpPr txBox="1"/>
          <p:nvPr/>
        </p:nvSpPr>
        <p:spPr>
          <a:xfrm>
            <a:off x="3276600" y="3949005"/>
            <a:ext cx="1724025" cy="138499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One data block for each DMA in a single ROC. Each block must read out unique modules and in the same manner. In single event mode, only one block exists.</a:t>
            </a:r>
            <a:endParaRPr lang="en-US" sz="1200" dirty="0">
              <a:solidFill>
                <a:srgbClr val="0070C0"/>
              </a:solidFill>
            </a:endParaRPr>
          </a:p>
        </p:txBody>
      </p:sp>
      <p:sp>
        <p:nvSpPr>
          <p:cNvPr id="143" name="TextBox 142"/>
          <p:cNvSpPr txBox="1"/>
          <p:nvPr/>
        </p:nvSpPr>
        <p:spPr>
          <a:xfrm>
            <a:off x="838200" y="5786735"/>
            <a:ext cx="3657600" cy="46166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400" b="1" dirty="0" smtClean="0">
                <a:latin typeface="Arial" pitchFamily="34" charset="0"/>
                <a:cs typeface="Arial" pitchFamily="34" charset="0"/>
              </a:rPr>
              <a:t>Entangled Data Format</a:t>
            </a:r>
            <a:endParaRPr lang="en-US" sz="2400" b="1" dirty="0">
              <a:latin typeface="Arial" pitchFamily="34" charset="0"/>
              <a:cs typeface="Arial" pitchFamily="34" charset="0"/>
            </a:endParaRPr>
          </a:p>
        </p:txBody>
      </p:sp>
      <p:cxnSp>
        <p:nvCxnSpPr>
          <p:cNvPr id="146" name="Straight Arrow Connector 145"/>
          <p:cNvCxnSpPr>
            <a:stCxn id="142" idx="0"/>
            <a:endCxn id="37" idx="3"/>
          </p:cNvCxnSpPr>
          <p:nvPr/>
        </p:nvCxnSpPr>
        <p:spPr>
          <a:xfrm rot="16200000" flipV="1">
            <a:off x="3168448" y="2978840"/>
            <a:ext cx="1278343" cy="661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2038350" y="4489608"/>
            <a:ext cx="1143000" cy="830997"/>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Last block may have data associated only with last event.</a:t>
            </a:r>
            <a:endParaRPr lang="en-US" sz="1200" dirty="0">
              <a:solidFill>
                <a:srgbClr val="0070C0"/>
              </a:solidFill>
            </a:endParaRPr>
          </a:p>
        </p:txBody>
      </p:sp>
      <p:cxnSp>
        <p:nvCxnSpPr>
          <p:cNvPr id="78" name="Straight Arrow Connector 77"/>
          <p:cNvCxnSpPr>
            <a:stCxn id="72" idx="0"/>
            <a:endCxn id="38" idx="2"/>
          </p:cNvCxnSpPr>
          <p:nvPr/>
        </p:nvCxnSpPr>
        <p:spPr>
          <a:xfrm rot="5400000" flipH="1" flipV="1">
            <a:off x="2333989" y="3916019"/>
            <a:ext cx="849450" cy="2977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3" name="Straight Arrow Connector 142"/>
          <p:cNvCxnSpPr>
            <a:stCxn id="138" idx="6"/>
          </p:cNvCxnSpPr>
          <p:nvPr/>
        </p:nvCxnSpPr>
        <p:spPr>
          <a:xfrm flipV="1">
            <a:off x="2257425" y="3436203"/>
            <a:ext cx="3800475" cy="11352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stCxn id="139" idx="6"/>
          </p:cNvCxnSpPr>
          <p:nvPr/>
        </p:nvCxnSpPr>
        <p:spPr>
          <a:xfrm>
            <a:off x="2247900" y="1616154"/>
            <a:ext cx="3810000" cy="1286649"/>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82" name="Group 81"/>
          <p:cNvGrpSpPr/>
          <p:nvPr/>
        </p:nvGrpSpPr>
        <p:grpSpPr>
          <a:xfrm>
            <a:off x="514350" y="1025604"/>
            <a:ext cx="1447799" cy="4267200"/>
            <a:chOff x="533400" y="1219200"/>
            <a:chExt cx="2219325" cy="4267200"/>
          </a:xfrm>
        </p:grpSpPr>
        <p:sp>
          <p:nvSpPr>
            <p:cNvPr id="83" name="Rectangle 82"/>
            <p:cNvSpPr/>
            <p:nvPr/>
          </p:nvSpPr>
          <p:spPr>
            <a:xfrm>
              <a:off x="533400" y="1219200"/>
              <a:ext cx="2219325" cy="42672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101" name="TextBox 100"/>
            <p:cNvSpPr txBox="1"/>
            <p:nvPr/>
          </p:nvSpPr>
          <p:spPr>
            <a:xfrm>
              <a:off x="533400" y="5105400"/>
              <a:ext cx="2209800" cy="276999"/>
            </a:xfrm>
            <a:prstGeom prst="rect">
              <a:avLst/>
            </a:prstGeom>
            <a:noFill/>
            <a:ln w="19050">
              <a:no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grpSp>
          <p:nvGrpSpPr>
            <p:cNvPr id="102" name="Group 6"/>
            <p:cNvGrpSpPr/>
            <p:nvPr/>
          </p:nvGrpSpPr>
          <p:grpSpPr>
            <a:xfrm>
              <a:off x="542925" y="1225748"/>
              <a:ext cx="2209800" cy="1927027"/>
              <a:chOff x="5343525" y="1225748"/>
              <a:chExt cx="2209800" cy="1927027"/>
            </a:xfrm>
          </p:grpSpPr>
          <p:sp>
            <p:nvSpPr>
              <p:cNvPr id="115" name="TextBox 114"/>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116" name="TextBox 115"/>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17" name="TextBox 116"/>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118" name="TextBox 117"/>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119" name="TextBox 118"/>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120" name="TextBox 119"/>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121" name="TextBox 120"/>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grpSp>
          <p:nvGrpSpPr>
            <p:cNvPr id="103" name="Group 16"/>
            <p:cNvGrpSpPr/>
            <p:nvPr/>
          </p:nvGrpSpPr>
          <p:grpSpPr>
            <a:xfrm>
              <a:off x="542925" y="3152775"/>
              <a:ext cx="2209800" cy="1927027"/>
              <a:chOff x="5343525" y="1225748"/>
              <a:chExt cx="2209800" cy="1927027"/>
            </a:xfrm>
          </p:grpSpPr>
          <p:sp>
            <p:nvSpPr>
              <p:cNvPr id="105" name="TextBox 104"/>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106" name="TextBox 105"/>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07" name="TextBox 106"/>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111" name="TextBox 110"/>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112" name="TextBox 111"/>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113" name="TextBox 112"/>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114" name="TextBox 113"/>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grpSp>
      <p:sp>
        <p:nvSpPr>
          <p:cNvPr id="139" name="Oval 138"/>
          <p:cNvSpPr/>
          <p:nvPr/>
        </p:nvSpPr>
        <p:spPr>
          <a:xfrm>
            <a:off x="419100" y="1349454"/>
            <a:ext cx="1828800" cy="533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428625" y="3283029"/>
            <a:ext cx="1828800" cy="533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Brace 25"/>
          <p:cNvSpPr/>
          <p:nvPr/>
        </p:nvSpPr>
        <p:spPr>
          <a:xfrm flipH="1">
            <a:off x="2200275" y="2838331"/>
            <a:ext cx="1524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16" name="Left Brace 15"/>
          <p:cNvSpPr/>
          <p:nvPr/>
        </p:nvSpPr>
        <p:spPr>
          <a:xfrm flipH="1">
            <a:off x="2200275" y="920829"/>
            <a:ext cx="1524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cxnSp>
        <p:nvCxnSpPr>
          <p:cNvPr id="79" name="Straight Arrow Connector 78"/>
          <p:cNvCxnSpPr>
            <a:stCxn id="78" idx="6"/>
          </p:cNvCxnSpPr>
          <p:nvPr/>
        </p:nvCxnSpPr>
        <p:spPr>
          <a:xfrm flipV="1">
            <a:off x="2247900" y="1988403"/>
            <a:ext cx="3810000" cy="140892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72" idx="6"/>
          </p:cNvCxnSpPr>
          <p:nvPr/>
        </p:nvCxnSpPr>
        <p:spPr>
          <a:xfrm flipV="1">
            <a:off x="2247900" y="1455003"/>
            <a:ext cx="3810000" cy="8751"/>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95300" y="159603"/>
            <a:ext cx="1676400" cy="70788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solidFill>
                  <a:schemeClr val="accent1"/>
                </a:solidFill>
                <a:latin typeface="Arial" pitchFamily="34" charset="0"/>
                <a:cs typeface="Arial" pitchFamily="34" charset="0"/>
              </a:rPr>
              <a:t>ROC 1</a:t>
            </a:r>
          </a:p>
          <a:p>
            <a:pPr algn="ctr"/>
            <a:r>
              <a:rPr lang="en-US" sz="2000" b="1" dirty="0" smtClean="0">
                <a:solidFill>
                  <a:schemeClr val="accent1"/>
                </a:solidFill>
                <a:latin typeface="Arial" pitchFamily="34" charset="0"/>
                <a:cs typeface="Arial" pitchFamily="34" charset="0"/>
              </a:rPr>
              <a:t>Raw Data</a:t>
            </a:r>
          </a:p>
        </p:txBody>
      </p:sp>
      <p:grpSp>
        <p:nvGrpSpPr>
          <p:cNvPr id="27" name="Group 26"/>
          <p:cNvGrpSpPr/>
          <p:nvPr/>
        </p:nvGrpSpPr>
        <p:grpSpPr>
          <a:xfrm>
            <a:off x="600076" y="920829"/>
            <a:ext cx="1447799" cy="4267200"/>
            <a:chOff x="533400" y="1219200"/>
            <a:chExt cx="2219325" cy="4267200"/>
          </a:xfrm>
        </p:grpSpPr>
        <p:sp>
          <p:nvSpPr>
            <p:cNvPr id="2" name="Rectangle 1"/>
            <p:cNvSpPr/>
            <p:nvPr/>
          </p:nvSpPr>
          <p:spPr>
            <a:xfrm>
              <a:off x="533400" y="1219200"/>
              <a:ext cx="2219325" cy="42672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4" name="TextBox 3"/>
            <p:cNvSpPr txBox="1"/>
            <p:nvPr/>
          </p:nvSpPr>
          <p:spPr>
            <a:xfrm>
              <a:off x="533400" y="5105400"/>
              <a:ext cx="2209800" cy="276999"/>
            </a:xfrm>
            <a:prstGeom prst="rect">
              <a:avLst/>
            </a:prstGeom>
            <a:noFill/>
            <a:ln w="19050">
              <a:no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grpSp>
          <p:nvGrpSpPr>
            <p:cNvPr id="7" name="Group 6"/>
            <p:cNvGrpSpPr/>
            <p:nvPr/>
          </p:nvGrpSpPr>
          <p:grpSpPr>
            <a:xfrm>
              <a:off x="542925" y="1225748"/>
              <a:ext cx="2209800" cy="1927027"/>
              <a:chOff x="5343525" y="1225748"/>
              <a:chExt cx="2209800" cy="1927027"/>
            </a:xfrm>
          </p:grpSpPr>
          <p:sp>
            <p:nvSpPr>
              <p:cNvPr id="8" name="TextBox 7"/>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9" name="TextBox 8"/>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0" name="TextBox 9"/>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11" name="TextBox 10"/>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12" name="TextBox 11"/>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13" name="TextBox 12"/>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14" name="TextBox 13"/>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grpSp>
          <p:nvGrpSpPr>
            <p:cNvPr id="17" name="Group 16"/>
            <p:cNvGrpSpPr/>
            <p:nvPr/>
          </p:nvGrpSpPr>
          <p:grpSpPr>
            <a:xfrm>
              <a:off x="542925" y="3152775"/>
              <a:ext cx="2209800" cy="1927027"/>
              <a:chOff x="5343525" y="1225748"/>
              <a:chExt cx="2209800" cy="1927027"/>
            </a:xfrm>
          </p:grpSpPr>
          <p:sp>
            <p:nvSpPr>
              <p:cNvPr id="18" name="TextBox 17"/>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19" name="TextBox 18"/>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20" name="TextBox 19"/>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21" name="TextBox 20"/>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22" name="TextBox 21"/>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23" name="TextBox 22"/>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24" name="TextBox 23"/>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grpSp>
      <p:sp>
        <p:nvSpPr>
          <p:cNvPr id="25" name="TextBox 24"/>
          <p:cNvSpPr txBox="1"/>
          <p:nvPr/>
        </p:nvSpPr>
        <p:spPr>
          <a:xfrm>
            <a:off x="2352675" y="3657481"/>
            <a:ext cx="914400" cy="307777"/>
          </a:xfrm>
          <a:prstGeom prst="rect">
            <a:avLst/>
          </a:prstGeom>
          <a:noFill/>
          <a:ln>
            <a:noFill/>
            <a:prstDash val="dash"/>
          </a:ln>
        </p:spPr>
        <p:txBody>
          <a:bodyPr wrap="square" rtlCol="0">
            <a:spAutoFit/>
          </a:bodyPr>
          <a:lstStyle/>
          <a:p>
            <a:pPr algn="ctr"/>
            <a:r>
              <a:rPr lang="en-US" sz="1400" dirty="0" smtClean="0">
                <a:solidFill>
                  <a:srgbClr val="0070C0"/>
                </a:solidFill>
              </a:rPr>
              <a:t>Module 2</a:t>
            </a:r>
          </a:p>
        </p:txBody>
      </p:sp>
      <p:grpSp>
        <p:nvGrpSpPr>
          <p:cNvPr id="28" name="Group 27"/>
          <p:cNvGrpSpPr/>
          <p:nvPr/>
        </p:nvGrpSpPr>
        <p:grpSpPr>
          <a:xfrm>
            <a:off x="3419476" y="920829"/>
            <a:ext cx="1447799" cy="4267200"/>
            <a:chOff x="533400" y="1219200"/>
            <a:chExt cx="2219325" cy="4267200"/>
          </a:xfrm>
        </p:grpSpPr>
        <p:sp>
          <p:nvSpPr>
            <p:cNvPr id="29" name="Rectangle 28"/>
            <p:cNvSpPr/>
            <p:nvPr/>
          </p:nvSpPr>
          <p:spPr>
            <a:xfrm>
              <a:off x="533400" y="1219200"/>
              <a:ext cx="2219325" cy="42672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30" name="TextBox 29"/>
            <p:cNvSpPr txBox="1"/>
            <p:nvPr/>
          </p:nvSpPr>
          <p:spPr>
            <a:xfrm>
              <a:off x="533400" y="5105400"/>
              <a:ext cx="2209800" cy="276999"/>
            </a:xfrm>
            <a:prstGeom prst="rect">
              <a:avLst/>
            </a:prstGeom>
            <a:noFill/>
            <a:ln w="19050">
              <a:no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grpSp>
          <p:nvGrpSpPr>
            <p:cNvPr id="31" name="Group 6"/>
            <p:cNvGrpSpPr/>
            <p:nvPr/>
          </p:nvGrpSpPr>
          <p:grpSpPr>
            <a:xfrm>
              <a:off x="542925" y="1225748"/>
              <a:ext cx="2209800" cy="1927027"/>
              <a:chOff x="5343525" y="1225748"/>
              <a:chExt cx="2209800" cy="1927027"/>
            </a:xfrm>
          </p:grpSpPr>
          <p:sp>
            <p:nvSpPr>
              <p:cNvPr id="40" name="TextBox 39"/>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41" name="TextBox 40"/>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42" name="TextBox 41"/>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43" name="TextBox 42"/>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44" name="TextBox 43"/>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45" name="TextBox 44"/>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46" name="TextBox 45"/>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grpSp>
          <p:nvGrpSpPr>
            <p:cNvPr id="32" name="Group 16"/>
            <p:cNvGrpSpPr/>
            <p:nvPr/>
          </p:nvGrpSpPr>
          <p:grpSpPr>
            <a:xfrm>
              <a:off x="542925" y="3152775"/>
              <a:ext cx="2209800" cy="1927027"/>
              <a:chOff x="5343525" y="1225748"/>
              <a:chExt cx="2209800" cy="1927027"/>
            </a:xfrm>
          </p:grpSpPr>
          <p:sp>
            <p:nvSpPr>
              <p:cNvPr id="33" name="TextBox 32"/>
              <p:cNvSpPr txBox="1"/>
              <p:nvPr/>
            </p:nvSpPr>
            <p:spPr>
              <a:xfrm>
                <a:off x="5343525" y="122574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Header</a:t>
                </a:r>
                <a:endParaRPr lang="en-US" sz="1200" b="1" dirty="0">
                  <a:latin typeface="Arial" pitchFamily="34" charset="0"/>
                  <a:cs typeface="Arial" pitchFamily="34" charset="0"/>
                </a:endParaRPr>
              </a:p>
            </p:txBody>
          </p:sp>
          <p:sp>
            <p:nvSpPr>
              <p:cNvPr id="34" name="TextBox 33"/>
              <p:cNvSpPr txBox="1"/>
              <p:nvPr/>
            </p:nvSpPr>
            <p:spPr>
              <a:xfrm>
                <a:off x="5343525" y="20478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35" name="TextBox 34"/>
              <p:cNvSpPr txBox="1"/>
              <p:nvPr/>
            </p:nvSpPr>
            <p:spPr>
              <a:xfrm>
                <a:off x="5343525" y="1498403"/>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1</a:t>
                </a:r>
                <a:endParaRPr lang="en-US" sz="1200" b="1" dirty="0">
                  <a:latin typeface="Arial" pitchFamily="34" charset="0"/>
                  <a:cs typeface="Arial" pitchFamily="34" charset="0"/>
                </a:endParaRPr>
              </a:p>
            </p:txBody>
          </p:sp>
          <p:sp>
            <p:nvSpPr>
              <p:cNvPr id="36" name="TextBox 35"/>
              <p:cNvSpPr txBox="1"/>
              <p:nvPr/>
            </p:nvSpPr>
            <p:spPr>
              <a:xfrm>
                <a:off x="5343525" y="17716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1 …</a:t>
                </a:r>
              </a:p>
            </p:txBody>
          </p:sp>
          <p:sp>
            <p:nvSpPr>
              <p:cNvPr id="37" name="TextBox 36"/>
              <p:cNvSpPr txBox="1"/>
              <p:nvPr/>
            </p:nvSpPr>
            <p:spPr>
              <a:xfrm>
                <a:off x="5343525" y="2324874"/>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Header M</a:t>
                </a:r>
                <a:endParaRPr lang="en-US" sz="1200" b="1" dirty="0">
                  <a:latin typeface="Arial" pitchFamily="34" charset="0"/>
                  <a:cs typeface="Arial" pitchFamily="34" charset="0"/>
                </a:endParaRPr>
              </a:p>
            </p:txBody>
          </p:sp>
          <p:sp>
            <p:nvSpPr>
              <p:cNvPr id="38" name="TextBox 37"/>
              <p:cNvSpPr txBox="1"/>
              <p:nvPr/>
            </p:nvSpPr>
            <p:spPr>
              <a:xfrm>
                <a:off x="5343525" y="2602468"/>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M …</a:t>
                </a:r>
              </a:p>
            </p:txBody>
          </p:sp>
          <p:sp>
            <p:nvSpPr>
              <p:cNvPr id="39" name="TextBox 38"/>
              <p:cNvSpPr txBox="1"/>
              <p:nvPr/>
            </p:nvSpPr>
            <p:spPr>
              <a:xfrm>
                <a:off x="5343525" y="2875776"/>
                <a:ext cx="2209800" cy="276999"/>
              </a:xfrm>
              <a:prstGeom prst="rect">
                <a:avLst/>
              </a:prstGeom>
              <a:solidFill>
                <a:schemeClr val="bg1"/>
              </a:solid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Block Trailer</a:t>
                </a:r>
                <a:endParaRPr lang="en-US" sz="1200" b="1" dirty="0">
                  <a:latin typeface="Arial" pitchFamily="34" charset="0"/>
                  <a:cs typeface="Arial" pitchFamily="34" charset="0"/>
                </a:endParaRPr>
              </a:p>
            </p:txBody>
          </p:sp>
        </p:grpSp>
      </p:grpSp>
      <p:sp>
        <p:nvSpPr>
          <p:cNvPr id="47" name="Left Brace 46"/>
          <p:cNvSpPr/>
          <p:nvPr/>
        </p:nvSpPr>
        <p:spPr>
          <a:xfrm>
            <a:off x="3190875" y="920829"/>
            <a:ext cx="1524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48" name="Left Brace 47"/>
          <p:cNvSpPr/>
          <p:nvPr/>
        </p:nvSpPr>
        <p:spPr>
          <a:xfrm>
            <a:off x="3190875" y="2825829"/>
            <a:ext cx="1524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49" name="TextBox 48"/>
          <p:cNvSpPr txBox="1"/>
          <p:nvPr/>
        </p:nvSpPr>
        <p:spPr>
          <a:xfrm>
            <a:off x="3286125" y="159603"/>
            <a:ext cx="1676400" cy="70788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solidFill>
                  <a:schemeClr val="accent1"/>
                </a:solidFill>
                <a:latin typeface="Arial" pitchFamily="34" charset="0"/>
                <a:cs typeface="Arial" pitchFamily="34" charset="0"/>
              </a:rPr>
              <a:t>ROC 2</a:t>
            </a:r>
          </a:p>
          <a:p>
            <a:pPr algn="ctr"/>
            <a:r>
              <a:rPr lang="en-US" sz="2000" b="1" dirty="0" smtClean="0">
                <a:solidFill>
                  <a:schemeClr val="accent1"/>
                </a:solidFill>
                <a:latin typeface="Arial" pitchFamily="34" charset="0"/>
                <a:cs typeface="Arial" pitchFamily="34" charset="0"/>
              </a:rPr>
              <a:t>Raw Data</a:t>
            </a:r>
          </a:p>
        </p:txBody>
      </p:sp>
      <p:sp>
        <p:nvSpPr>
          <p:cNvPr id="71" name="TextBox 70"/>
          <p:cNvSpPr txBox="1"/>
          <p:nvPr/>
        </p:nvSpPr>
        <p:spPr>
          <a:xfrm>
            <a:off x="6191250" y="159603"/>
            <a:ext cx="1676400" cy="70788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solidFill>
                  <a:schemeClr val="accent1"/>
                </a:solidFill>
                <a:latin typeface="Arial" pitchFamily="34" charset="0"/>
                <a:cs typeface="Arial" pitchFamily="34" charset="0"/>
              </a:rPr>
              <a:t>Event 1 Raw Data</a:t>
            </a:r>
            <a:endParaRPr lang="en-US" sz="2000" b="1" dirty="0">
              <a:solidFill>
                <a:schemeClr val="accent1"/>
              </a:solidFill>
              <a:latin typeface="Arial" pitchFamily="34" charset="0"/>
              <a:cs typeface="Arial" pitchFamily="34" charset="0"/>
            </a:endParaRPr>
          </a:p>
        </p:txBody>
      </p:sp>
      <p:sp>
        <p:nvSpPr>
          <p:cNvPr id="72" name="Oval 71"/>
          <p:cNvSpPr/>
          <p:nvPr/>
        </p:nvSpPr>
        <p:spPr>
          <a:xfrm>
            <a:off x="419100" y="1197054"/>
            <a:ext cx="1828800" cy="533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419100" y="3130629"/>
            <a:ext cx="1828800" cy="533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Left Brace 84"/>
          <p:cNvSpPr/>
          <p:nvPr/>
        </p:nvSpPr>
        <p:spPr>
          <a:xfrm flipH="1">
            <a:off x="8115300" y="921603"/>
            <a:ext cx="190500" cy="27432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86" name="TextBox 85"/>
          <p:cNvSpPr txBox="1"/>
          <p:nvPr/>
        </p:nvSpPr>
        <p:spPr>
          <a:xfrm>
            <a:off x="8191500" y="2131278"/>
            <a:ext cx="762000" cy="338554"/>
          </a:xfrm>
          <a:prstGeom prst="rect">
            <a:avLst/>
          </a:prstGeom>
          <a:noFill/>
          <a:ln>
            <a:noFill/>
            <a:prstDash val="dash"/>
          </a:ln>
        </p:spPr>
        <p:txBody>
          <a:bodyPr wrap="square" rtlCol="0">
            <a:spAutoFit/>
          </a:bodyPr>
          <a:lstStyle/>
          <a:p>
            <a:pPr algn="ctr"/>
            <a:r>
              <a:rPr lang="en-US" sz="1600" dirty="0" smtClean="0">
                <a:solidFill>
                  <a:srgbClr val="0070C0"/>
                </a:solidFill>
              </a:rPr>
              <a:t>ROC 1</a:t>
            </a:r>
          </a:p>
        </p:txBody>
      </p:sp>
      <p:sp>
        <p:nvSpPr>
          <p:cNvPr id="96" name="Left Brace 95"/>
          <p:cNvSpPr/>
          <p:nvPr/>
        </p:nvSpPr>
        <p:spPr>
          <a:xfrm flipH="1">
            <a:off x="8143873" y="3741003"/>
            <a:ext cx="161926" cy="16002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97" name="TextBox 96"/>
          <p:cNvSpPr txBox="1"/>
          <p:nvPr/>
        </p:nvSpPr>
        <p:spPr>
          <a:xfrm>
            <a:off x="8191500" y="4341078"/>
            <a:ext cx="762000" cy="338554"/>
          </a:xfrm>
          <a:prstGeom prst="rect">
            <a:avLst/>
          </a:prstGeom>
          <a:noFill/>
          <a:ln>
            <a:noFill/>
            <a:prstDash val="dash"/>
          </a:ln>
        </p:spPr>
        <p:txBody>
          <a:bodyPr wrap="square" rtlCol="0">
            <a:spAutoFit/>
          </a:bodyPr>
          <a:lstStyle/>
          <a:p>
            <a:pPr algn="ctr"/>
            <a:r>
              <a:rPr lang="en-US" sz="1600" dirty="0" smtClean="0">
                <a:solidFill>
                  <a:srgbClr val="0070C0"/>
                </a:solidFill>
              </a:rPr>
              <a:t>ROC 2</a:t>
            </a:r>
          </a:p>
        </p:txBody>
      </p:sp>
      <p:sp>
        <p:nvSpPr>
          <p:cNvPr id="98" name="Oval 97"/>
          <p:cNvSpPr/>
          <p:nvPr/>
        </p:nvSpPr>
        <p:spPr>
          <a:xfrm>
            <a:off x="3248025" y="1197054"/>
            <a:ext cx="18288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3248025" y="3130629"/>
            <a:ext cx="18288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Straight Arrow Connector 99"/>
          <p:cNvCxnSpPr>
            <a:stCxn id="98" idx="6"/>
          </p:cNvCxnSpPr>
          <p:nvPr/>
        </p:nvCxnSpPr>
        <p:spPr>
          <a:xfrm>
            <a:off x="5076825" y="1463754"/>
            <a:ext cx="942975" cy="2810649"/>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99" idx="6"/>
          </p:cNvCxnSpPr>
          <p:nvPr/>
        </p:nvCxnSpPr>
        <p:spPr>
          <a:xfrm>
            <a:off x="5076825" y="3397329"/>
            <a:ext cx="942975" cy="1410474"/>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876300" y="5862935"/>
            <a:ext cx="7124700" cy="46166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400" b="1" dirty="0" smtClean="0">
                <a:latin typeface="Arial" pitchFamily="34" charset="0"/>
                <a:cs typeface="Arial" pitchFamily="34" charset="0"/>
              </a:rPr>
              <a:t>Entangled To </a:t>
            </a:r>
            <a:r>
              <a:rPr lang="en-US" sz="2400" b="1" dirty="0" smtClean="0">
                <a:latin typeface="Arial" pitchFamily="34" charset="0"/>
                <a:cs typeface="Arial" pitchFamily="34" charset="0"/>
              </a:rPr>
              <a:t>Disentangled FADC </a:t>
            </a:r>
            <a:r>
              <a:rPr lang="en-US" sz="2400" b="1" dirty="0" smtClean="0">
                <a:latin typeface="Arial" pitchFamily="34" charset="0"/>
                <a:cs typeface="Arial" pitchFamily="34" charset="0"/>
              </a:rPr>
              <a:t>250 Raw Data</a:t>
            </a:r>
            <a:endParaRPr lang="en-US" sz="2400" b="1" dirty="0">
              <a:latin typeface="Arial" pitchFamily="34" charset="0"/>
              <a:cs typeface="Arial" pitchFamily="34" charset="0"/>
            </a:endParaRPr>
          </a:p>
        </p:txBody>
      </p:sp>
      <p:sp>
        <p:nvSpPr>
          <p:cNvPr id="122" name="TextBox 121"/>
          <p:cNvSpPr txBox="1"/>
          <p:nvPr/>
        </p:nvSpPr>
        <p:spPr>
          <a:xfrm>
            <a:off x="2095500" y="5083254"/>
            <a:ext cx="1295400" cy="276999"/>
          </a:xfrm>
          <a:prstGeom prst="rect">
            <a:avLst/>
          </a:prstGeom>
          <a:noFill/>
          <a:ln w="3175">
            <a:noFill/>
            <a:prstDash val="lgDash"/>
          </a:ln>
        </p:spPr>
        <p:txBody>
          <a:bodyPr wrap="square" rtlCol="0">
            <a:spAutoFit/>
          </a:bodyPr>
          <a:lstStyle/>
          <a:p>
            <a:r>
              <a:rPr lang="en-US" sz="1200" dirty="0" smtClean="0">
                <a:solidFill>
                  <a:srgbClr val="0070C0"/>
                </a:solidFill>
              </a:rPr>
              <a:t>Data block bank 1</a:t>
            </a:r>
            <a:endParaRPr lang="en-US" sz="1200" dirty="0">
              <a:solidFill>
                <a:srgbClr val="0070C0"/>
              </a:solidFill>
            </a:endParaRPr>
          </a:p>
        </p:txBody>
      </p:sp>
      <p:sp>
        <p:nvSpPr>
          <p:cNvPr id="123" name="TextBox 122"/>
          <p:cNvSpPr txBox="1"/>
          <p:nvPr/>
        </p:nvSpPr>
        <p:spPr>
          <a:xfrm>
            <a:off x="2095500" y="5388054"/>
            <a:ext cx="1295400" cy="276999"/>
          </a:xfrm>
          <a:prstGeom prst="rect">
            <a:avLst/>
          </a:prstGeom>
          <a:noFill/>
          <a:ln w="3175">
            <a:noFill/>
            <a:prstDash val="lgDash"/>
          </a:ln>
        </p:spPr>
        <p:txBody>
          <a:bodyPr wrap="square" rtlCol="0">
            <a:spAutoFit/>
          </a:bodyPr>
          <a:lstStyle/>
          <a:p>
            <a:r>
              <a:rPr lang="en-US" sz="1200" dirty="0" smtClean="0">
                <a:solidFill>
                  <a:srgbClr val="0070C0"/>
                </a:solidFill>
              </a:rPr>
              <a:t>Data block bank 2</a:t>
            </a:r>
            <a:endParaRPr lang="en-US" sz="1200" dirty="0">
              <a:solidFill>
                <a:srgbClr val="0070C0"/>
              </a:solidFill>
            </a:endParaRPr>
          </a:p>
        </p:txBody>
      </p:sp>
      <p:cxnSp>
        <p:nvCxnSpPr>
          <p:cNvPr id="124" name="Straight Arrow Connector 123"/>
          <p:cNvCxnSpPr/>
          <p:nvPr/>
        </p:nvCxnSpPr>
        <p:spPr>
          <a:xfrm rot="10800000">
            <a:off x="2095500" y="5007054"/>
            <a:ext cx="304804" cy="152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rot="10800000">
            <a:off x="2009775" y="5321379"/>
            <a:ext cx="381000" cy="138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352674" y="1882854"/>
            <a:ext cx="885825" cy="307777"/>
          </a:xfrm>
          <a:prstGeom prst="rect">
            <a:avLst/>
          </a:prstGeom>
          <a:noFill/>
          <a:ln>
            <a:noFill/>
            <a:prstDash val="dash"/>
          </a:ln>
        </p:spPr>
        <p:txBody>
          <a:bodyPr wrap="square" rtlCol="0">
            <a:spAutoFit/>
          </a:bodyPr>
          <a:lstStyle/>
          <a:p>
            <a:pPr algn="ctr"/>
            <a:r>
              <a:rPr lang="en-US" sz="1400" dirty="0" smtClean="0">
                <a:solidFill>
                  <a:srgbClr val="0070C0"/>
                </a:solidFill>
              </a:rPr>
              <a:t>Module 1</a:t>
            </a:r>
          </a:p>
        </p:txBody>
      </p:sp>
      <p:sp>
        <p:nvSpPr>
          <p:cNvPr id="51" name="Rectangle 50"/>
          <p:cNvSpPr/>
          <p:nvPr/>
        </p:nvSpPr>
        <p:spPr>
          <a:xfrm>
            <a:off x="6057901" y="920829"/>
            <a:ext cx="1932466" cy="442037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grpSp>
        <p:nvGrpSpPr>
          <p:cNvPr id="88" name="Group 87"/>
          <p:cNvGrpSpPr/>
          <p:nvPr/>
        </p:nvGrpSpPr>
        <p:grpSpPr>
          <a:xfrm>
            <a:off x="6061782" y="3702903"/>
            <a:ext cx="1928590" cy="1658124"/>
            <a:chOff x="6254615" y="1314450"/>
            <a:chExt cx="1444895" cy="1658124"/>
          </a:xfrm>
        </p:grpSpPr>
        <p:sp>
          <p:nvSpPr>
            <p:cNvPr id="89" name="TextBox 88"/>
            <p:cNvSpPr txBox="1"/>
            <p:nvPr/>
          </p:nvSpPr>
          <p:spPr>
            <a:xfrm>
              <a:off x="6254615" y="1314450"/>
              <a:ext cx="1441585" cy="276999"/>
            </a:xfrm>
            <a:prstGeom prst="rect">
              <a:avLst/>
            </a:prstGeom>
            <a:noFill/>
            <a:ln w="19050">
              <a:solidFill>
                <a:schemeClr val="tx1"/>
              </a:solidFill>
            </a:ln>
          </p:spPr>
          <p:txBody>
            <a:bodyPr wrap="square" rtlCol="0">
              <a:spAutoFit/>
            </a:bodyPr>
            <a:lstStyle/>
            <a:p>
              <a:pPr algn="ctr"/>
              <a:r>
                <a:rPr lang="en-US" sz="1200" b="1" dirty="0" smtClean="0">
                  <a:solidFill>
                    <a:schemeClr val="accent3">
                      <a:lumMod val="50000"/>
                    </a:schemeClr>
                  </a:solidFill>
                  <a:latin typeface="Arial" pitchFamily="34" charset="0"/>
                  <a:cs typeface="Arial" pitchFamily="34" charset="0"/>
                </a:rPr>
                <a:t>ROC 2 Bank Header</a:t>
              </a:r>
            </a:p>
          </p:txBody>
        </p:sp>
        <p:sp>
          <p:nvSpPr>
            <p:cNvPr id="90" name="TextBox 89"/>
            <p:cNvSpPr txBox="1"/>
            <p:nvPr/>
          </p:nvSpPr>
          <p:spPr>
            <a:xfrm>
              <a:off x="6254615" y="1590675"/>
              <a:ext cx="1441585" cy="276999"/>
            </a:xfrm>
            <a:prstGeom prst="rect">
              <a:avLst/>
            </a:prstGeom>
            <a:noFill/>
            <a:ln w="19050">
              <a:solidFill>
                <a:schemeClr val="tx1"/>
              </a:solidFill>
            </a:ln>
          </p:spPr>
          <p:txBody>
            <a:bodyPr wrap="square" rtlCol="0">
              <a:spAutoFit/>
            </a:bodyPr>
            <a:lstStyle/>
            <a:p>
              <a:pPr algn="ctr"/>
              <a:r>
                <a:rPr lang="en-US" sz="1200" b="1" dirty="0" smtClean="0">
                  <a:solidFill>
                    <a:schemeClr val="accent3">
                      <a:lumMod val="50000"/>
                    </a:schemeClr>
                  </a:solidFill>
                  <a:latin typeface="Arial" pitchFamily="34" charset="0"/>
                  <a:cs typeface="Arial" pitchFamily="34" charset="0"/>
                </a:rPr>
                <a:t>Module 1 Event Header</a:t>
              </a:r>
              <a:endParaRPr lang="en-US" sz="1200" b="1" dirty="0">
                <a:solidFill>
                  <a:schemeClr val="accent3">
                    <a:lumMod val="50000"/>
                  </a:schemeClr>
                </a:solidFill>
                <a:latin typeface="Arial" pitchFamily="34" charset="0"/>
                <a:cs typeface="Arial" pitchFamily="34" charset="0"/>
              </a:endParaRPr>
            </a:p>
          </p:txBody>
        </p:sp>
        <p:sp>
          <p:nvSpPr>
            <p:cNvPr id="91" name="TextBox 90"/>
            <p:cNvSpPr txBox="1"/>
            <p:nvPr/>
          </p:nvSpPr>
          <p:spPr>
            <a:xfrm>
              <a:off x="6254615" y="1868269"/>
              <a:ext cx="1441585" cy="276999"/>
            </a:xfrm>
            <a:prstGeom prst="rect">
              <a:avLst/>
            </a:prstGeom>
            <a:noFill/>
            <a:ln w="19050">
              <a:solidFill>
                <a:schemeClr val="tx1"/>
              </a:solidFill>
            </a:ln>
          </p:spPr>
          <p:txBody>
            <a:bodyPr wrap="square" rtlCol="0">
              <a:spAutoFit/>
            </a:bodyPr>
            <a:lstStyle/>
            <a:p>
              <a:pPr algn="ctr"/>
              <a:r>
                <a:rPr lang="en-US" sz="1200" b="1" dirty="0" smtClean="0">
                  <a:solidFill>
                    <a:schemeClr val="accent3">
                      <a:lumMod val="50000"/>
                    </a:schemeClr>
                  </a:solidFill>
                  <a:latin typeface="Arial" pitchFamily="34" charset="0"/>
                  <a:cs typeface="Arial" pitchFamily="34" charset="0"/>
                </a:rPr>
                <a:t>Raw Data …</a:t>
              </a:r>
            </a:p>
          </p:txBody>
        </p:sp>
        <p:sp>
          <p:nvSpPr>
            <p:cNvPr id="92" name="TextBox 91"/>
            <p:cNvSpPr txBox="1"/>
            <p:nvPr/>
          </p:nvSpPr>
          <p:spPr>
            <a:xfrm>
              <a:off x="6254615" y="2141577"/>
              <a:ext cx="1441585" cy="276999"/>
            </a:xfrm>
            <a:prstGeom prst="rect">
              <a:avLst/>
            </a:prstGeom>
            <a:solidFill>
              <a:schemeClr val="bg1"/>
            </a:solidFill>
            <a:ln w="19050">
              <a:solidFill>
                <a:schemeClr val="tx1"/>
              </a:solidFill>
            </a:ln>
          </p:spPr>
          <p:txBody>
            <a:bodyPr wrap="square" rtlCol="0">
              <a:spAutoFit/>
            </a:bodyPr>
            <a:lstStyle/>
            <a:p>
              <a:pPr algn="ctr"/>
              <a:r>
                <a:rPr lang="en-US" sz="1200" b="1" dirty="0" smtClean="0">
                  <a:solidFill>
                    <a:schemeClr val="accent3">
                      <a:lumMod val="50000"/>
                    </a:schemeClr>
                  </a:solidFill>
                  <a:latin typeface="Arial" pitchFamily="34" charset="0"/>
                  <a:cs typeface="Arial" pitchFamily="34" charset="0"/>
                </a:rPr>
                <a:t>Module 2 Event Head</a:t>
              </a:r>
              <a:r>
                <a:rPr lang="en-US" sz="1200" b="1" dirty="0" smtClean="0">
                  <a:latin typeface="Arial" pitchFamily="34" charset="0"/>
                  <a:cs typeface="Arial" pitchFamily="34" charset="0"/>
                </a:rPr>
                <a:t>er</a:t>
              </a:r>
              <a:endParaRPr lang="en-US" sz="1200" b="1" dirty="0">
                <a:latin typeface="Arial" pitchFamily="34" charset="0"/>
                <a:cs typeface="Arial" pitchFamily="34" charset="0"/>
              </a:endParaRPr>
            </a:p>
          </p:txBody>
        </p:sp>
        <p:sp>
          <p:nvSpPr>
            <p:cNvPr id="93" name="TextBox 92"/>
            <p:cNvSpPr txBox="1"/>
            <p:nvPr/>
          </p:nvSpPr>
          <p:spPr>
            <a:xfrm>
              <a:off x="6254615" y="2418576"/>
              <a:ext cx="1441585" cy="276999"/>
            </a:xfrm>
            <a:prstGeom prst="rect">
              <a:avLst/>
            </a:prstGeom>
            <a:noFill/>
            <a:ln w="19050">
              <a:solidFill>
                <a:schemeClr val="tx1"/>
              </a:solidFill>
            </a:ln>
          </p:spPr>
          <p:txBody>
            <a:bodyPr wrap="square" rtlCol="0">
              <a:spAutoFit/>
            </a:bodyPr>
            <a:lstStyle/>
            <a:p>
              <a:pPr algn="ctr"/>
              <a:r>
                <a:rPr lang="en-US" sz="1200" b="1" dirty="0" smtClean="0">
                  <a:solidFill>
                    <a:schemeClr val="accent3">
                      <a:lumMod val="50000"/>
                    </a:schemeClr>
                  </a:solidFill>
                  <a:latin typeface="Arial" pitchFamily="34" charset="0"/>
                  <a:cs typeface="Arial" pitchFamily="34" charset="0"/>
                </a:rPr>
                <a:t>Raw data …</a:t>
              </a:r>
              <a:endParaRPr lang="en-US" sz="1200" b="1" dirty="0">
                <a:solidFill>
                  <a:schemeClr val="accent3">
                    <a:lumMod val="50000"/>
                  </a:schemeClr>
                </a:solidFill>
                <a:latin typeface="Arial" pitchFamily="34" charset="0"/>
                <a:cs typeface="Arial" pitchFamily="34" charset="0"/>
              </a:endParaRPr>
            </a:p>
          </p:txBody>
        </p:sp>
        <p:sp>
          <p:nvSpPr>
            <p:cNvPr id="95" name="TextBox 94"/>
            <p:cNvSpPr txBox="1"/>
            <p:nvPr/>
          </p:nvSpPr>
          <p:spPr>
            <a:xfrm>
              <a:off x="6257925" y="2695575"/>
              <a:ext cx="1441585"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grpSp>
      <p:grpSp>
        <p:nvGrpSpPr>
          <p:cNvPr id="201" name="Group 200"/>
          <p:cNvGrpSpPr/>
          <p:nvPr/>
        </p:nvGrpSpPr>
        <p:grpSpPr>
          <a:xfrm>
            <a:off x="6066196" y="920829"/>
            <a:ext cx="1925400" cy="2781300"/>
            <a:chOff x="5951896" y="838200"/>
            <a:chExt cx="1925400" cy="2781300"/>
          </a:xfrm>
        </p:grpSpPr>
        <p:sp>
          <p:nvSpPr>
            <p:cNvPr id="65" name="TextBox 64"/>
            <p:cNvSpPr txBox="1"/>
            <p:nvPr/>
          </p:nvSpPr>
          <p:spPr>
            <a:xfrm>
              <a:off x="5951896" y="838200"/>
              <a:ext cx="1924171" cy="276999"/>
            </a:xfrm>
            <a:prstGeom prst="rect">
              <a:avLst/>
            </a:prstGeom>
            <a:no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ROC 1 Bank Header</a:t>
              </a:r>
            </a:p>
          </p:txBody>
        </p:sp>
        <p:sp>
          <p:nvSpPr>
            <p:cNvPr id="66" name="TextBox 65"/>
            <p:cNvSpPr txBox="1"/>
            <p:nvPr/>
          </p:nvSpPr>
          <p:spPr>
            <a:xfrm>
              <a:off x="5951896" y="1114425"/>
              <a:ext cx="1924171" cy="276999"/>
            </a:xfrm>
            <a:prstGeom prst="rect">
              <a:avLst/>
            </a:prstGeom>
            <a:no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Module 1 Event Header</a:t>
              </a:r>
              <a:endParaRPr lang="en-US" sz="1200" b="1" dirty="0">
                <a:solidFill>
                  <a:srgbClr val="C00000"/>
                </a:solidFill>
                <a:latin typeface="Arial" pitchFamily="34" charset="0"/>
                <a:cs typeface="Arial" pitchFamily="34" charset="0"/>
              </a:endParaRPr>
            </a:p>
          </p:txBody>
        </p:sp>
        <p:sp>
          <p:nvSpPr>
            <p:cNvPr id="67" name="TextBox 66"/>
            <p:cNvSpPr txBox="1"/>
            <p:nvPr/>
          </p:nvSpPr>
          <p:spPr>
            <a:xfrm>
              <a:off x="5951896" y="1392019"/>
              <a:ext cx="1924171" cy="276999"/>
            </a:xfrm>
            <a:prstGeom prst="rect">
              <a:avLst/>
            </a:prstGeom>
            <a:no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Raw Data …</a:t>
              </a:r>
            </a:p>
          </p:txBody>
        </p:sp>
        <p:sp>
          <p:nvSpPr>
            <p:cNvPr id="68" name="TextBox 67"/>
            <p:cNvSpPr txBox="1"/>
            <p:nvPr/>
          </p:nvSpPr>
          <p:spPr>
            <a:xfrm>
              <a:off x="5951896" y="1665327"/>
              <a:ext cx="1924171" cy="276999"/>
            </a:xfrm>
            <a:prstGeom prst="rect">
              <a:avLst/>
            </a:prstGeom>
            <a:solidFill>
              <a:schemeClr val="bg1"/>
            </a:solid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Module 2 Event Header</a:t>
              </a:r>
              <a:endParaRPr lang="en-US" sz="1200" b="1" dirty="0">
                <a:solidFill>
                  <a:srgbClr val="C00000"/>
                </a:solidFill>
                <a:latin typeface="Arial" pitchFamily="34" charset="0"/>
                <a:cs typeface="Arial" pitchFamily="34" charset="0"/>
              </a:endParaRPr>
            </a:p>
          </p:txBody>
        </p:sp>
        <p:sp>
          <p:nvSpPr>
            <p:cNvPr id="55" name="TextBox 54"/>
            <p:cNvSpPr txBox="1"/>
            <p:nvPr/>
          </p:nvSpPr>
          <p:spPr>
            <a:xfrm>
              <a:off x="5951896" y="1942326"/>
              <a:ext cx="1924171" cy="276999"/>
            </a:xfrm>
            <a:prstGeom prst="rect">
              <a:avLst/>
            </a:prstGeom>
            <a:no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Raw data …</a:t>
              </a:r>
              <a:endParaRPr lang="en-US" sz="1200" b="1" dirty="0">
                <a:solidFill>
                  <a:srgbClr val="C00000"/>
                </a:solidFill>
                <a:latin typeface="Arial" pitchFamily="34" charset="0"/>
                <a:cs typeface="Arial" pitchFamily="34" charset="0"/>
              </a:endParaRPr>
            </a:p>
          </p:txBody>
        </p:sp>
        <p:sp>
          <p:nvSpPr>
            <p:cNvPr id="149" name="TextBox 148"/>
            <p:cNvSpPr txBox="1"/>
            <p:nvPr/>
          </p:nvSpPr>
          <p:spPr>
            <a:xfrm>
              <a:off x="5953125" y="2514600"/>
              <a:ext cx="1924171" cy="276999"/>
            </a:xfrm>
            <a:prstGeom prst="rect">
              <a:avLst/>
            </a:prstGeom>
            <a:solidFill>
              <a:schemeClr val="bg1"/>
            </a:solid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Module J Event Header</a:t>
              </a:r>
              <a:endParaRPr lang="en-US" sz="1200" b="1" dirty="0">
                <a:solidFill>
                  <a:srgbClr val="C00000"/>
                </a:solidFill>
                <a:latin typeface="Arial" pitchFamily="34" charset="0"/>
                <a:cs typeface="Arial" pitchFamily="34" charset="0"/>
              </a:endParaRPr>
            </a:p>
          </p:txBody>
        </p:sp>
        <p:sp>
          <p:nvSpPr>
            <p:cNvPr id="153" name="TextBox 152"/>
            <p:cNvSpPr txBox="1"/>
            <p:nvPr/>
          </p:nvSpPr>
          <p:spPr>
            <a:xfrm>
              <a:off x="5953125" y="2790051"/>
              <a:ext cx="1924171" cy="276999"/>
            </a:xfrm>
            <a:prstGeom prst="rect">
              <a:avLst/>
            </a:prstGeom>
            <a:solidFill>
              <a:schemeClr val="bg1"/>
            </a:solid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Raw Data …</a:t>
              </a:r>
              <a:endParaRPr lang="en-US" sz="1200" b="1" dirty="0">
                <a:solidFill>
                  <a:srgbClr val="C00000"/>
                </a:solidFill>
                <a:latin typeface="Arial" pitchFamily="34" charset="0"/>
                <a:cs typeface="Arial" pitchFamily="34" charset="0"/>
              </a:endParaRPr>
            </a:p>
          </p:txBody>
        </p:sp>
        <p:sp>
          <p:nvSpPr>
            <p:cNvPr id="156" name="TextBox 155"/>
            <p:cNvSpPr txBox="1"/>
            <p:nvPr/>
          </p:nvSpPr>
          <p:spPr>
            <a:xfrm>
              <a:off x="5953125" y="3067050"/>
              <a:ext cx="1924171" cy="276999"/>
            </a:xfrm>
            <a:prstGeom prst="rect">
              <a:avLst/>
            </a:prstGeom>
            <a:solidFill>
              <a:schemeClr val="bg1"/>
            </a:solid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Module K Event Header</a:t>
              </a:r>
              <a:endParaRPr lang="en-US" sz="1200" b="1" dirty="0">
                <a:solidFill>
                  <a:srgbClr val="C00000"/>
                </a:solidFill>
                <a:latin typeface="Arial" pitchFamily="34" charset="0"/>
                <a:cs typeface="Arial" pitchFamily="34" charset="0"/>
              </a:endParaRPr>
            </a:p>
          </p:txBody>
        </p:sp>
        <p:sp>
          <p:nvSpPr>
            <p:cNvPr id="157" name="TextBox 156"/>
            <p:cNvSpPr txBox="1"/>
            <p:nvPr/>
          </p:nvSpPr>
          <p:spPr>
            <a:xfrm>
              <a:off x="5953125" y="3342501"/>
              <a:ext cx="1924171" cy="276999"/>
            </a:xfrm>
            <a:prstGeom prst="rect">
              <a:avLst/>
            </a:prstGeom>
            <a:solidFill>
              <a:schemeClr val="bg1"/>
            </a:solidFill>
            <a:ln w="19050">
              <a:solidFill>
                <a:schemeClr val="tx1"/>
              </a:solidFill>
            </a:ln>
          </p:spPr>
          <p:txBody>
            <a:bodyPr wrap="square" rtlCol="0">
              <a:spAutoFit/>
            </a:bodyPr>
            <a:lstStyle/>
            <a:p>
              <a:pPr algn="ctr"/>
              <a:r>
                <a:rPr lang="en-US" sz="1200" b="1" dirty="0" smtClean="0">
                  <a:solidFill>
                    <a:srgbClr val="C00000"/>
                  </a:solidFill>
                  <a:latin typeface="Arial" pitchFamily="34" charset="0"/>
                  <a:cs typeface="Arial" pitchFamily="34" charset="0"/>
                </a:rPr>
                <a:t>Raw Data …</a:t>
              </a:r>
              <a:endParaRPr lang="en-US" sz="1200" b="1" dirty="0">
                <a:solidFill>
                  <a:srgbClr val="C00000"/>
                </a:solidFill>
                <a:latin typeface="Arial" pitchFamily="34" charset="0"/>
                <a:cs typeface="Arial" pitchFamily="34" charset="0"/>
              </a:endParaRPr>
            </a:p>
          </p:txBody>
        </p:sp>
        <p:sp>
          <p:nvSpPr>
            <p:cNvPr id="193" name="TextBox 192"/>
            <p:cNvSpPr txBox="1"/>
            <p:nvPr/>
          </p:nvSpPr>
          <p:spPr>
            <a:xfrm>
              <a:off x="5953125" y="2209800"/>
              <a:ext cx="1924171" cy="276999"/>
            </a:xfrm>
            <a:prstGeom prst="rect">
              <a:avLst/>
            </a:prstGeom>
            <a:noFill/>
            <a:ln w="19050">
              <a:no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524000"/>
            <a:ext cx="35814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Disentangled Physics Event</a:t>
            </a:r>
            <a:endParaRPr lang="en-US" sz="2000" b="1" dirty="0">
              <a:latin typeface="Arial" pitchFamily="34" charset="0"/>
              <a:cs typeface="Arial" pitchFamily="34" charset="0"/>
            </a:endParaRPr>
          </a:p>
        </p:txBody>
      </p:sp>
      <p:sp>
        <p:nvSpPr>
          <p:cNvPr id="3" name="TextBox 2"/>
          <p:cNvSpPr txBox="1"/>
          <p:nvPr/>
        </p:nvSpPr>
        <p:spPr>
          <a:xfrm>
            <a:off x="4800600" y="4572000"/>
            <a:ext cx="3733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Each data bank wraps  raw data from all ROCs.</a:t>
            </a:r>
          </a:p>
          <a:p>
            <a:r>
              <a:rPr lang="en-US" sz="1200" dirty="0" smtClean="0">
                <a:solidFill>
                  <a:srgbClr val="0070C0"/>
                </a:solidFill>
              </a:rPr>
              <a:t>See Single Event Data Bank diagram.</a:t>
            </a:r>
            <a:endParaRPr lang="en-US" sz="1200" dirty="0">
              <a:solidFill>
                <a:srgbClr val="0070C0"/>
              </a:solidFill>
            </a:endParaRPr>
          </a:p>
        </p:txBody>
      </p:sp>
      <p:cxnSp>
        <p:nvCxnSpPr>
          <p:cNvPr id="8" name="Straight Arrow Connector 7"/>
          <p:cNvCxnSpPr>
            <a:stCxn id="3" idx="1"/>
            <a:endCxn id="29" idx="3"/>
          </p:cNvCxnSpPr>
          <p:nvPr/>
        </p:nvCxnSpPr>
        <p:spPr>
          <a:xfrm rot="10800000">
            <a:off x="3810000" y="4286935"/>
            <a:ext cx="990600" cy="5158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600200" y="2095500"/>
            <a:ext cx="2209800" cy="25527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16" name="TextBox 15"/>
          <p:cNvSpPr txBox="1"/>
          <p:nvPr/>
        </p:nvSpPr>
        <p:spPr>
          <a:xfrm>
            <a:off x="1600200" y="21145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Physics Event Length</a:t>
            </a:r>
            <a:endParaRPr lang="en-US" sz="1200" b="1" dirty="0">
              <a:latin typeface="Arial" pitchFamily="34" charset="0"/>
              <a:cs typeface="Arial" pitchFamily="34" charset="0"/>
            </a:endParaRPr>
          </a:p>
        </p:txBody>
      </p:sp>
      <p:sp>
        <p:nvSpPr>
          <p:cNvPr id="18" name="TextBox 17"/>
          <p:cNvSpPr txBox="1"/>
          <p:nvPr/>
        </p:nvSpPr>
        <p:spPr>
          <a:xfrm>
            <a:off x="1600200" y="2668369"/>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Event 1 Data Bank</a:t>
            </a:r>
          </a:p>
          <a:p>
            <a:pPr algn="ctr"/>
            <a:endParaRPr lang="en-US" sz="1200" b="1" dirty="0" smtClean="0">
              <a:latin typeface="Arial" pitchFamily="34" charset="0"/>
              <a:cs typeface="Arial" pitchFamily="34" charset="0"/>
            </a:endParaRPr>
          </a:p>
        </p:txBody>
      </p:sp>
      <p:sp>
        <p:nvSpPr>
          <p:cNvPr id="19" name="TextBox 29"/>
          <p:cNvSpPr txBox="1"/>
          <p:nvPr/>
        </p:nvSpPr>
        <p:spPr>
          <a:xfrm>
            <a:off x="1600200" y="3316069"/>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a:t>
            </a:r>
          </a:p>
          <a:p>
            <a:pPr algn="ctr"/>
            <a:r>
              <a:rPr lang="en-US" sz="1200" b="1" dirty="0" smtClean="0">
                <a:latin typeface="Arial" pitchFamily="34" charset="0"/>
                <a:cs typeface="Arial" pitchFamily="34" charset="0"/>
              </a:rPr>
              <a:t> </a:t>
            </a:r>
          </a:p>
        </p:txBody>
      </p:sp>
      <p:sp>
        <p:nvSpPr>
          <p:cNvPr id="20" name="TextBox 19"/>
          <p:cNvSpPr txBox="1"/>
          <p:nvPr/>
        </p:nvSpPr>
        <p:spPr>
          <a:xfrm>
            <a:off x="457200" y="2195096"/>
            <a:ext cx="838200" cy="338554"/>
          </a:xfrm>
          <a:prstGeom prst="rect">
            <a:avLst/>
          </a:prstGeom>
          <a:noFill/>
          <a:ln>
            <a:noFill/>
            <a:prstDash val="dash"/>
          </a:ln>
          <a:effectLst/>
        </p:spPr>
        <p:txBody>
          <a:bodyPr wrap="square" rtlCol="0">
            <a:spAutoFit/>
          </a:bodyPr>
          <a:lstStyle/>
          <a:p>
            <a:r>
              <a:rPr lang="en-US" sz="1600" dirty="0" smtClean="0">
                <a:solidFill>
                  <a:srgbClr val="0070C0"/>
                </a:solidFill>
              </a:rPr>
              <a:t>Header</a:t>
            </a:r>
          </a:p>
        </p:txBody>
      </p:sp>
      <p:sp>
        <p:nvSpPr>
          <p:cNvPr id="22" name="TextBox 21"/>
          <p:cNvSpPr txBox="1"/>
          <p:nvPr/>
        </p:nvSpPr>
        <p:spPr>
          <a:xfrm>
            <a:off x="533400" y="3352800"/>
            <a:ext cx="685800" cy="584775"/>
          </a:xfrm>
          <a:prstGeom prst="rect">
            <a:avLst/>
          </a:prstGeom>
          <a:noFill/>
          <a:ln>
            <a:noFill/>
            <a:prstDash val="dash"/>
          </a:ln>
        </p:spPr>
        <p:txBody>
          <a:bodyPr wrap="square" rtlCol="0">
            <a:spAutoFit/>
          </a:bodyPr>
          <a:lstStyle/>
          <a:p>
            <a:pPr algn="ctr"/>
            <a:r>
              <a:rPr lang="en-US" sz="1600" dirty="0" smtClean="0">
                <a:solidFill>
                  <a:srgbClr val="0070C0"/>
                </a:solidFill>
              </a:rPr>
              <a:t>Data Banks</a:t>
            </a:r>
          </a:p>
        </p:txBody>
      </p:sp>
      <p:sp>
        <p:nvSpPr>
          <p:cNvPr id="24" name="Left Brace 34"/>
          <p:cNvSpPr/>
          <p:nvPr/>
        </p:nvSpPr>
        <p:spPr>
          <a:xfrm>
            <a:off x="1219200" y="2095500"/>
            <a:ext cx="304800" cy="571500"/>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Left Brace 24"/>
          <p:cNvSpPr/>
          <p:nvPr/>
        </p:nvSpPr>
        <p:spPr>
          <a:xfrm>
            <a:off x="1219200" y="2696944"/>
            <a:ext cx="3048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p:cNvSpPr txBox="1"/>
          <p:nvPr/>
        </p:nvSpPr>
        <p:spPr>
          <a:xfrm>
            <a:off x="1600200" y="3963769"/>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Event M Data Bank</a:t>
            </a:r>
          </a:p>
          <a:p>
            <a:pPr algn="ctr"/>
            <a:r>
              <a:rPr lang="en-US" sz="1200" b="1" dirty="0" smtClean="0">
                <a:latin typeface="Arial" pitchFamily="34" charset="0"/>
                <a:cs typeface="Arial" pitchFamily="34" charset="0"/>
              </a:rPr>
              <a:t> </a:t>
            </a:r>
          </a:p>
        </p:txBody>
      </p:sp>
      <p:cxnSp>
        <p:nvCxnSpPr>
          <p:cNvPr id="31" name="Straight Connector 30"/>
          <p:cNvCxnSpPr>
            <a:stCxn id="39" idx="2"/>
          </p:cNvCxnSpPr>
          <p:nvPr/>
        </p:nvCxnSpPr>
        <p:spPr>
          <a:xfrm rot="16200000" flipH="1">
            <a:off x="5586800" y="1914963"/>
            <a:ext cx="1802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33" idx="2"/>
          </p:cNvCxnSpPr>
          <p:nvPr/>
        </p:nvCxnSpPr>
        <p:spPr>
          <a:xfrm rot="5400000">
            <a:off x="6372225" y="2396363"/>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991225" y="1966964"/>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banks</a:t>
            </a:r>
            <a:endParaRPr lang="en-US" sz="1200" dirty="0">
              <a:solidFill>
                <a:srgbClr val="0070C0"/>
              </a:solidFill>
            </a:endParaRPr>
          </a:p>
        </p:txBody>
      </p:sp>
      <p:sp>
        <p:nvSpPr>
          <p:cNvPr id="34" name="TextBox 33"/>
          <p:cNvSpPr txBox="1"/>
          <p:nvPr/>
        </p:nvSpPr>
        <p:spPr>
          <a:xfrm>
            <a:off x="7162800" y="1966964"/>
            <a:ext cx="1371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events</a:t>
            </a:r>
          </a:p>
        </p:txBody>
      </p:sp>
      <p:cxnSp>
        <p:nvCxnSpPr>
          <p:cNvPr id="35" name="Straight Connector 34"/>
          <p:cNvCxnSpPr/>
          <p:nvPr/>
        </p:nvCxnSpPr>
        <p:spPr>
          <a:xfrm rot="10800000" flipV="1">
            <a:off x="4800600" y="2701163"/>
            <a:ext cx="5334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638800" y="2701163"/>
            <a:ext cx="685800" cy="304800"/>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
        <p:nvSpPr>
          <p:cNvPr id="37" name="TextBox 36"/>
          <p:cNvSpPr txBox="1"/>
          <p:nvPr/>
        </p:nvSpPr>
        <p:spPr>
          <a:xfrm>
            <a:off x="6781800" y="3005189"/>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38" name="Straight Arrow Connector 37"/>
          <p:cNvCxnSpPr>
            <a:stCxn id="37" idx="1"/>
          </p:cNvCxnSpPr>
          <p:nvPr/>
        </p:nvCxnSpPr>
        <p:spPr>
          <a:xfrm rot="10800000" flipV="1">
            <a:off x="6324600" y="3143688"/>
            <a:ext cx="457200" cy="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648200" y="1966964"/>
            <a:ext cx="12192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ROCs</a:t>
            </a:r>
            <a:endParaRPr lang="en-US" sz="1200" dirty="0">
              <a:solidFill>
                <a:srgbClr val="0070C0"/>
              </a:solidFill>
            </a:endParaRPr>
          </a:p>
        </p:txBody>
      </p:sp>
      <p:grpSp>
        <p:nvGrpSpPr>
          <p:cNvPr id="40" name="Group 39"/>
          <p:cNvGrpSpPr/>
          <p:nvPr/>
        </p:nvGrpSpPr>
        <p:grpSpPr>
          <a:xfrm>
            <a:off x="5334000" y="2396363"/>
            <a:ext cx="2209800" cy="276999"/>
            <a:chOff x="5562600" y="962799"/>
            <a:chExt cx="2209800" cy="276999"/>
          </a:xfrm>
        </p:grpSpPr>
        <p:grpSp>
          <p:nvGrpSpPr>
            <p:cNvPr id="41" name="Group 337"/>
            <p:cNvGrpSpPr/>
            <p:nvPr/>
          </p:nvGrpSpPr>
          <p:grpSpPr>
            <a:xfrm>
              <a:off x="5562600" y="962799"/>
              <a:ext cx="2209800" cy="276999"/>
              <a:chOff x="6248400" y="1066800"/>
              <a:chExt cx="2209800" cy="276999"/>
            </a:xfrm>
            <a:solidFill>
              <a:schemeClr val="bg1"/>
            </a:solidFill>
          </p:grpSpPr>
          <p:sp>
            <p:nvSpPr>
              <p:cNvPr id="43" name="TextBox 42"/>
              <p:cNvSpPr txBox="1"/>
              <p:nvPr/>
            </p:nvSpPr>
            <p:spPr>
              <a:xfrm>
                <a:off x="6248400" y="10668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N           0x10        M</a:t>
                </a:r>
                <a:endParaRPr lang="en-US" sz="1200" b="1" dirty="0">
                  <a:latin typeface="Arial" pitchFamily="34" charset="0"/>
                  <a:cs typeface="Arial" pitchFamily="34" charset="0"/>
                </a:endParaRPr>
              </a:p>
            </p:txBody>
          </p:sp>
          <p:cxnSp>
            <p:nvCxnSpPr>
              <p:cNvPr id="44" name="Straight Connector 43"/>
              <p:cNvCxnSpPr/>
              <p:nvPr/>
            </p:nvCxnSpPr>
            <p:spPr>
              <a:xfrm rot="16200000" flipH="1">
                <a:off x="6414700" y="12053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7786300" y="12053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2" name="Straight Connector 41"/>
            <p:cNvCxnSpPr/>
            <p:nvPr/>
          </p:nvCxnSpPr>
          <p:spPr>
            <a:xfrm rot="16200000" flipH="1">
              <a:off x="6490900" y="1101299"/>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4800600" y="3005963"/>
            <a:ext cx="1715626" cy="1327912"/>
            <a:chOff x="5562600" y="1600200"/>
            <a:chExt cx="1715626" cy="1327912"/>
          </a:xfrm>
        </p:grpSpPr>
        <p:sp>
          <p:nvSpPr>
            <p:cNvPr id="47" name="TextBox 46"/>
            <p:cNvSpPr txBox="1"/>
            <p:nvPr/>
          </p:nvSpPr>
          <p:spPr>
            <a:xfrm rot="3272050">
              <a:off x="5399811" y="2201979"/>
              <a:ext cx="990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Single event mode</a:t>
              </a:r>
            </a:p>
          </p:txBody>
        </p:sp>
        <p:sp>
          <p:nvSpPr>
            <p:cNvPr id="48" name="TextBox 47"/>
            <p:cNvSpPr txBox="1"/>
            <p:nvPr/>
          </p:nvSpPr>
          <p:spPr>
            <a:xfrm rot="3252188">
              <a:off x="5960836" y="2147014"/>
              <a:ext cx="7620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Reserved</a:t>
              </a:r>
              <a:endParaRPr lang="en-US" sz="1200" dirty="0">
                <a:solidFill>
                  <a:srgbClr val="0070C0"/>
                </a:solidFill>
              </a:endParaRPr>
            </a:p>
          </p:txBody>
        </p:sp>
        <p:sp>
          <p:nvSpPr>
            <p:cNvPr id="49" name="TextBox 48"/>
            <p:cNvSpPr txBox="1"/>
            <p:nvPr/>
          </p:nvSpPr>
          <p:spPr>
            <a:xfrm rot="3222158">
              <a:off x="6441705" y="2050588"/>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Error</a:t>
              </a:r>
              <a:endParaRPr lang="en-US" sz="1200" dirty="0">
                <a:solidFill>
                  <a:srgbClr val="0070C0"/>
                </a:solidFill>
              </a:endParaRPr>
            </a:p>
          </p:txBody>
        </p:sp>
        <p:sp>
          <p:nvSpPr>
            <p:cNvPr id="50" name="TextBox 49"/>
            <p:cNvSpPr txBox="1"/>
            <p:nvPr/>
          </p:nvSpPr>
          <p:spPr>
            <a:xfrm rot="3150932">
              <a:off x="6873027" y="2052891"/>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Sync</a:t>
              </a:r>
              <a:endParaRPr lang="en-US" sz="1200" dirty="0">
                <a:solidFill>
                  <a:srgbClr val="0070C0"/>
                </a:solidFill>
              </a:endParaRPr>
            </a:p>
          </p:txBody>
        </p:sp>
        <p:grpSp>
          <p:nvGrpSpPr>
            <p:cNvPr id="51" name="Group 352"/>
            <p:cNvGrpSpPr/>
            <p:nvPr/>
          </p:nvGrpSpPr>
          <p:grpSpPr>
            <a:xfrm>
              <a:off x="5562600" y="1600200"/>
              <a:ext cx="1524000" cy="277000"/>
              <a:chOff x="5562600" y="1600200"/>
              <a:chExt cx="1524000" cy="277000"/>
            </a:xfrm>
          </p:grpSpPr>
          <p:sp>
            <p:nvSpPr>
              <p:cNvPr id="52" name="TextBox 51"/>
              <p:cNvSpPr txBox="1"/>
              <p:nvPr/>
            </p:nvSpPr>
            <p:spPr>
              <a:xfrm>
                <a:off x="5562600" y="1600201"/>
                <a:ext cx="15240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SE     R     ER    SY</a:t>
                </a:r>
                <a:endParaRPr lang="en-US" sz="1200" b="1" dirty="0">
                  <a:latin typeface="Arial" pitchFamily="34" charset="0"/>
                  <a:cs typeface="Arial" pitchFamily="34" charset="0"/>
                </a:endParaRPr>
              </a:p>
            </p:txBody>
          </p:sp>
          <p:cxnSp>
            <p:nvCxnSpPr>
              <p:cNvPr id="53" name="Straight Connector 52"/>
              <p:cNvCxnSpPr/>
              <p:nvPr/>
            </p:nvCxnSpPr>
            <p:spPr>
              <a:xfrm rot="16200000" flipH="1">
                <a:off x="6186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5805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6567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56" name="Elbow Connector 323"/>
          <p:cNvCxnSpPr>
            <a:stCxn id="34" idx="2"/>
          </p:cNvCxnSpPr>
          <p:nvPr/>
        </p:nvCxnSpPr>
        <p:spPr>
          <a:xfrm rot="5400000">
            <a:off x="7550750" y="2237013"/>
            <a:ext cx="290900" cy="304800"/>
          </a:xfrm>
          <a:prstGeom prst="bentConnector2">
            <a:avLst/>
          </a:prstGeom>
        </p:spPr>
        <p:style>
          <a:lnRef idx="1">
            <a:schemeClr val="accent1"/>
          </a:lnRef>
          <a:fillRef idx="0">
            <a:schemeClr val="accent1"/>
          </a:fillRef>
          <a:effectRef idx="0">
            <a:schemeClr val="accent1"/>
          </a:effectRef>
          <a:fontRef idx="minor">
            <a:schemeClr val="tx1"/>
          </a:fontRef>
        </p:style>
      </p:cxnSp>
      <p:grpSp>
        <p:nvGrpSpPr>
          <p:cNvPr id="57" name="Group 56"/>
          <p:cNvGrpSpPr/>
          <p:nvPr/>
        </p:nvGrpSpPr>
        <p:grpSpPr>
          <a:xfrm>
            <a:off x="1600200" y="2390000"/>
            <a:ext cx="2209800" cy="277000"/>
            <a:chOff x="1752600" y="152399"/>
            <a:chExt cx="2209800" cy="277000"/>
          </a:xfrm>
        </p:grpSpPr>
        <p:sp>
          <p:nvSpPr>
            <p:cNvPr id="58" name="TextBox 27"/>
            <p:cNvSpPr txBox="1"/>
            <p:nvPr/>
          </p:nvSpPr>
          <p:spPr>
            <a:xfrm>
              <a:off x="1752600" y="152400"/>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S           N          </a:t>
              </a:r>
              <a:r>
                <a:rPr lang="en-US" sz="1200" b="1" dirty="0" smtClean="0">
                  <a:latin typeface="Arial" pitchFamily="34" charset="0"/>
                  <a:cs typeface="Arial" pitchFamily="34" charset="0"/>
                </a:rPr>
                <a:t>0x10        </a:t>
              </a:r>
              <a:r>
                <a:rPr lang="en-US" sz="1200" b="1" dirty="0" smtClean="0">
                  <a:latin typeface="Arial" pitchFamily="34" charset="0"/>
                  <a:cs typeface="Arial" pitchFamily="34" charset="0"/>
                </a:rPr>
                <a:t>M</a:t>
              </a:r>
              <a:endParaRPr lang="en-US" sz="1200" b="1" dirty="0">
                <a:latin typeface="Arial" pitchFamily="34" charset="0"/>
                <a:cs typeface="Arial" pitchFamily="34" charset="0"/>
              </a:endParaRPr>
            </a:p>
          </p:txBody>
        </p:sp>
        <p:cxnSp>
          <p:nvCxnSpPr>
            <p:cNvPr id="59" name="Straight Connector 58"/>
            <p:cNvCxnSpPr>
              <a:stCxn id="58" idx="0"/>
              <a:endCxn id="58" idx="2"/>
            </p:cNvCxnSpPr>
            <p:nvPr/>
          </p:nvCxnSpPr>
          <p:spPr>
            <a:xfrm rot="16200000" flipH="1">
              <a:off x="2719000" y="290899"/>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290501" y="2909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1918900" y="2909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1" name="Straight Arrow Connector 70"/>
          <p:cNvCxnSpPr/>
          <p:nvPr/>
        </p:nvCxnSpPr>
        <p:spPr>
          <a:xfrm>
            <a:off x="3810000" y="2528501"/>
            <a:ext cx="1524000" cy="6362"/>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5" name="Straight Connector 164"/>
          <p:cNvCxnSpPr/>
          <p:nvPr/>
        </p:nvCxnSpPr>
        <p:spPr>
          <a:xfrm rot="16200000" flipH="1">
            <a:off x="5405437" y="4224338"/>
            <a:ext cx="466728" cy="2"/>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85800" y="228600"/>
            <a:ext cx="48768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Single Event (Disentangled) Data Bank</a:t>
            </a:r>
            <a:endParaRPr lang="en-US" sz="2000" b="1" dirty="0">
              <a:latin typeface="Arial" pitchFamily="34" charset="0"/>
              <a:cs typeface="Arial" pitchFamily="34" charset="0"/>
            </a:endParaRPr>
          </a:p>
        </p:txBody>
      </p:sp>
      <p:cxnSp>
        <p:nvCxnSpPr>
          <p:cNvPr id="38" name="Straight Arrow Connector 37"/>
          <p:cNvCxnSpPr>
            <a:endCxn id="59" idx="1"/>
          </p:cNvCxnSpPr>
          <p:nvPr/>
        </p:nvCxnSpPr>
        <p:spPr>
          <a:xfrm>
            <a:off x="3886200" y="1186251"/>
            <a:ext cx="1323976" cy="45642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45" idx="2"/>
          </p:cNvCxnSpPr>
          <p:nvPr/>
        </p:nvCxnSpPr>
        <p:spPr>
          <a:xfrm rot="5400000" flipH="1" flipV="1">
            <a:off x="5765394" y="1293406"/>
            <a:ext cx="561201" cy="523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43" idx="2"/>
          </p:cNvCxnSpPr>
          <p:nvPr/>
        </p:nvCxnSpPr>
        <p:spPr>
          <a:xfrm rot="5400000">
            <a:off x="6660357" y="1340645"/>
            <a:ext cx="228600" cy="29051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372224" y="1094601"/>
            <a:ext cx="1095376"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banks </a:t>
            </a:r>
            <a:endParaRPr lang="en-US" sz="1200" dirty="0">
              <a:solidFill>
                <a:srgbClr val="0070C0"/>
              </a:solidFill>
            </a:endParaRPr>
          </a:p>
        </p:txBody>
      </p:sp>
      <p:sp>
        <p:nvSpPr>
          <p:cNvPr id="44" name="TextBox 43"/>
          <p:cNvSpPr txBox="1"/>
          <p:nvPr/>
        </p:nvSpPr>
        <p:spPr>
          <a:xfrm>
            <a:off x="7543800" y="1094601"/>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 ROCs</a:t>
            </a:r>
            <a:endParaRPr lang="en-US" sz="1200" dirty="0">
              <a:solidFill>
                <a:srgbClr val="0070C0"/>
              </a:solidFill>
            </a:endParaRPr>
          </a:p>
        </p:txBody>
      </p:sp>
      <p:sp>
        <p:nvSpPr>
          <p:cNvPr id="45" name="TextBox 44"/>
          <p:cNvSpPr txBox="1"/>
          <p:nvPr/>
        </p:nvSpPr>
        <p:spPr>
          <a:xfrm>
            <a:off x="5210176" y="762000"/>
            <a:ext cx="1724024" cy="276999"/>
          </a:xfrm>
          <a:prstGeom prst="rect">
            <a:avLst/>
          </a:prstGeom>
          <a:solidFill>
            <a:schemeClr val="bg1"/>
          </a:solidFill>
          <a:ln w="3175">
            <a:solidFill>
              <a:srgbClr val="0070C0"/>
            </a:solidFill>
            <a:prstDash val="lgDash"/>
          </a:ln>
        </p:spPr>
        <p:txBody>
          <a:bodyPr wrap="square" rtlCol="0">
            <a:spAutoFit/>
          </a:bodyPr>
          <a:lstStyle/>
          <a:p>
            <a:r>
              <a:rPr lang="en-US" sz="1200" dirty="0" smtClean="0">
                <a:solidFill>
                  <a:srgbClr val="0070C0"/>
                </a:solidFill>
              </a:rPr>
              <a:t>Disentangled Data Bank</a:t>
            </a:r>
            <a:endParaRPr lang="en-US" sz="1200" dirty="0">
              <a:solidFill>
                <a:srgbClr val="0070C0"/>
              </a:solidFill>
            </a:endParaRPr>
          </a:p>
        </p:txBody>
      </p:sp>
      <p:sp>
        <p:nvSpPr>
          <p:cNvPr id="47" name="TextBox 46"/>
          <p:cNvSpPr txBox="1"/>
          <p:nvPr/>
        </p:nvSpPr>
        <p:spPr>
          <a:xfrm>
            <a:off x="4829176" y="1094601"/>
            <a:ext cx="885824"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48" name="Straight Connector 47"/>
          <p:cNvCxnSpPr>
            <a:stCxn id="47" idx="2"/>
          </p:cNvCxnSpPr>
          <p:nvPr/>
        </p:nvCxnSpPr>
        <p:spPr>
          <a:xfrm rot="16200000" flipH="1">
            <a:off x="5226844" y="1416844"/>
            <a:ext cx="152400" cy="61912"/>
          </a:xfrm>
          <a:prstGeom prst="line">
            <a:avLst/>
          </a:prstGeom>
        </p:spPr>
        <p:style>
          <a:lnRef idx="1">
            <a:schemeClr val="accent1"/>
          </a:lnRef>
          <a:fillRef idx="0">
            <a:schemeClr val="accent1"/>
          </a:fillRef>
          <a:effectRef idx="0">
            <a:schemeClr val="accent1"/>
          </a:effectRef>
          <a:fontRef idx="minor">
            <a:schemeClr val="tx1"/>
          </a:fontRef>
        </p:style>
      </p:cxnSp>
      <p:grpSp>
        <p:nvGrpSpPr>
          <p:cNvPr id="55" name="Group 54"/>
          <p:cNvGrpSpPr/>
          <p:nvPr/>
        </p:nvGrpSpPr>
        <p:grpSpPr>
          <a:xfrm>
            <a:off x="5210176" y="1503400"/>
            <a:ext cx="2209800" cy="278549"/>
            <a:chOff x="1600200" y="1770875"/>
            <a:chExt cx="2209800" cy="278549"/>
          </a:xfrm>
        </p:grpSpPr>
        <p:grpSp>
          <p:nvGrpSpPr>
            <p:cNvPr id="56" name="Group 62"/>
            <p:cNvGrpSpPr/>
            <p:nvPr/>
          </p:nvGrpSpPr>
          <p:grpSpPr>
            <a:xfrm>
              <a:off x="1600200" y="1771650"/>
              <a:ext cx="2209800" cy="277000"/>
              <a:chOff x="3276600" y="1371599"/>
              <a:chExt cx="2209800" cy="277000"/>
            </a:xfrm>
            <a:solidFill>
              <a:schemeClr val="bg1"/>
            </a:solidFill>
          </p:grpSpPr>
          <p:sp>
            <p:nvSpPr>
              <p:cNvPr id="59" name="TextBox 58"/>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a:t>
                </a:r>
                <a:r>
                  <a:rPr lang="en-US" sz="1200" b="1" dirty="0" smtClean="0">
                    <a:latin typeface="Arial" pitchFamily="34" charset="0"/>
                    <a:cs typeface="Arial" pitchFamily="34" charset="0"/>
                  </a:rPr>
                  <a:t>  0x0F03      </a:t>
                </a:r>
                <a:r>
                  <a:rPr lang="en-US" sz="1200" b="1" dirty="0" smtClean="0">
                    <a:latin typeface="Arial" pitchFamily="34" charset="0"/>
                    <a:cs typeface="Arial" pitchFamily="34" charset="0"/>
                  </a:rPr>
                  <a:t>0x10        N</a:t>
                </a:r>
                <a:endParaRPr lang="en-US" sz="1200" b="1" dirty="0">
                  <a:latin typeface="Arial" pitchFamily="34" charset="0"/>
                  <a:cs typeface="Arial" pitchFamily="34" charset="0"/>
                </a:endParaRPr>
              </a:p>
            </p:txBody>
          </p:sp>
          <p:cxnSp>
            <p:nvCxnSpPr>
              <p:cNvPr id="60" name="Straight Connector 59"/>
              <p:cNvCxnSpPr>
                <a:stCxn id="59" idx="0"/>
                <a:endCxn id="59"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7" name="Straight Connector 56"/>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766501" y="19109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1" name="Straight Connector 60"/>
          <p:cNvCxnSpPr/>
          <p:nvPr/>
        </p:nvCxnSpPr>
        <p:spPr>
          <a:xfrm rot="10800000" flipV="1">
            <a:off x="4676776" y="1796288"/>
            <a:ext cx="5334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514976" y="1796288"/>
            <a:ext cx="685800" cy="304800"/>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
        <p:nvSpPr>
          <p:cNvPr id="63" name="TextBox 62"/>
          <p:cNvSpPr txBox="1"/>
          <p:nvPr/>
        </p:nvSpPr>
        <p:spPr>
          <a:xfrm>
            <a:off x="6657976" y="2100314"/>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64" name="Straight Arrow Connector 63"/>
          <p:cNvCxnSpPr>
            <a:stCxn id="63" idx="1"/>
          </p:cNvCxnSpPr>
          <p:nvPr/>
        </p:nvCxnSpPr>
        <p:spPr>
          <a:xfrm rot="10800000" flipV="1">
            <a:off x="6200776" y="2238813"/>
            <a:ext cx="457200" cy="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65" name="Group 64"/>
          <p:cNvGrpSpPr/>
          <p:nvPr/>
        </p:nvGrpSpPr>
        <p:grpSpPr>
          <a:xfrm>
            <a:off x="4676776" y="2101088"/>
            <a:ext cx="1715626" cy="1327912"/>
            <a:chOff x="5562600" y="1600200"/>
            <a:chExt cx="1715626" cy="1327912"/>
          </a:xfrm>
          <a:solidFill>
            <a:schemeClr val="bg1"/>
          </a:solidFill>
        </p:grpSpPr>
        <p:sp>
          <p:nvSpPr>
            <p:cNvPr id="66" name="TextBox 65"/>
            <p:cNvSpPr txBox="1"/>
            <p:nvPr/>
          </p:nvSpPr>
          <p:spPr>
            <a:xfrm rot="3272050">
              <a:off x="5399811" y="2201979"/>
              <a:ext cx="990600" cy="461665"/>
            </a:xfrm>
            <a:prstGeom prst="rect">
              <a:avLst/>
            </a:prstGeom>
            <a:grpFill/>
            <a:ln w="3175">
              <a:solidFill>
                <a:srgbClr val="0070C0"/>
              </a:solidFill>
              <a:prstDash val="lgDash"/>
            </a:ln>
          </p:spPr>
          <p:txBody>
            <a:bodyPr wrap="square" rtlCol="0">
              <a:spAutoFit/>
            </a:bodyPr>
            <a:lstStyle/>
            <a:p>
              <a:r>
                <a:rPr lang="en-US" sz="1200" dirty="0" smtClean="0">
                  <a:solidFill>
                    <a:srgbClr val="0070C0"/>
                  </a:solidFill>
                </a:rPr>
                <a:t>Single event mode</a:t>
              </a:r>
            </a:p>
          </p:txBody>
        </p:sp>
        <p:sp>
          <p:nvSpPr>
            <p:cNvPr id="67" name="TextBox 66"/>
            <p:cNvSpPr txBox="1"/>
            <p:nvPr/>
          </p:nvSpPr>
          <p:spPr>
            <a:xfrm rot="3252188">
              <a:off x="5960836" y="2147014"/>
              <a:ext cx="762000" cy="276999"/>
            </a:xfrm>
            <a:prstGeom prst="rect">
              <a:avLst/>
            </a:prstGeom>
            <a:solidFill>
              <a:schemeClr val="bg1"/>
            </a:solidFill>
            <a:ln w="3175">
              <a:solidFill>
                <a:srgbClr val="0070C0"/>
              </a:solidFill>
              <a:prstDash val="lgDash"/>
            </a:ln>
          </p:spPr>
          <p:txBody>
            <a:bodyPr wrap="square" rtlCol="0">
              <a:spAutoFit/>
            </a:bodyPr>
            <a:lstStyle/>
            <a:p>
              <a:r>
                <a:rPr lang="en-US" sz="1200" dirty="0" smtClean="0">
                  <a:solidFill>
                    <a:srgbClr val="0070C0"/>
                  </a:solidFill>
                </a:rPr>
                <a:t>Reserved</a:t>
              </a:r>
              <a:endParaRPr lang="en-US" sz="1200" dirty="0">
                <a:solidFill>
                  <a:srgbClr val="0070C0"/>
                </a:solidFill>
              </a:endParaRPr>
            </a:p>
          </p:txBody>
        </p:sp>
        <p:sp>
          <p:nvSpPr>
            <p:cNvPr id="68" name="TextBox 67"/>
            <p:cNvSpPr txBox="1"/>
            <p:nvPr/>
          </p:nvSpPr>
          <p:spPr>
            <a:xfrm rot="3222158">
              <a:off x="6441705" y="2050588"/>
              <a:ext cx="533400" cy="276999"/>
            </a:xfrm>
            <a:prstGeom prst="rect">
              <a:avLst/>
            </a:prstGeom>
            <a:grpFill/>
            <a:ln w="3175">
              <a:solidFill>
                <a:srgbClr val="0070C0"/>
              </a:solidFill>
              <a:prstDash val="lgDash"/>
            </a:ln>
          </p:spPr>
          <p:txBody>
            <a:bodyPr wrap="square" rtlCol="0">
              <a:spAutoFit/>
            </a:bodyPr>
            <a:lstStyle/>
            <a:p>
              <a:r>
                <a:rPr lang="en-US" sz="1200" dirty="0" smtClean="0">
                  <a:solidFill>
                    <a:srgbClr val="0070C0"/>
                  </a:solidFill>
                </a:rPr>
                <a:t>Error</a:t>
              </a:r>
              <a:endParaRPr lang="en-US" sz="1200" dirty="0">
                <a:solidFill>
                  <a:srgbClr val="0070C0"/>
                </a:solidFill>
              </a:endParaRPr>
            </a:p>
          </p:txBody>
        </p:sp>
        <p:sp>
          <p:nvSpPr>
            <p:cNvPr id="69" name="TextBox 68"/>
            <p:cNvSpPr txBox="1"/>
            <p:nvPr/>
          </p:nvSpPr>
          <p:spPr>
            <a:xfrm rot="3150932">
              <a:off x="6873027" y="2052891"/>
              <a:ext cx="533400" cy="276999"/>
            </a:xfrm>
            <a:prstGeom prst="rect">
              <a:avLst/>
            </a:prstGeom>
            <a:solidFill>
              <a:schemeClr val="bg1"/>
            </a:solidFill>
            <a:ln w="3175">
              <a:solidFill>
                <a:srgbClr val="0070C0"/>
              </a:solidFill>
              <a:prstDash val="lgDash"/>
            </a:ln>
          </p:spPr>
          <p:txBody>
            <a:bodyPr wrap="square" rtlCol="0">
              <a:spAutoFit/>
            </a:bodyPr>
            <a:lstStyle/>
            <a:p>
              <a:r>
                <a:rPr lang="en-US" sz="1200" dirty="0" smtClean="0">
                  <a:solidFill>
                    <a:srgbClr val="0070C0"/>
                  </a:solidFill>
                </a:rPr>
                <a:t>Sync</a:t>
              </a:r>
              <a:endParaRPr lang="en-US" sz="1200" dirty="0">
                <a:solidFill>
                  <a:srgbClr val="0070C0"/>
                </a:solidFill>
              </a:endParaRPr>
            </a:p>
          </p:txBody>
        </p:sp>
        <p:grpSp>
          <p:nvGrpSpPr>
            <p:cNvPr id="70" name="Group 352"/>
            <p:cNvGrpSpPr/>
            <p:nvPr/>
          </p:nvGrpSpPr>
          <p:grpSpPr>
            <a:xfrm>
              <a:off x="5562600" y="1600200"/>
              <a:ext cx="1524000" cy="277000"/>
              <a:chOff x="5562600" y="1600200"/>
              <a:chExt cx="1524000" cy="277000"/>
            </a:xfrm>
            <a:grpFill/>
          </p:grpSpPr>
          <p:sp>
            <p:nvSpPr>
              <p:cNvPr id="71" name="TextBox 70"/>
              <p:cNvSpPr txBox="1"/>
              <p:nvPr/>
            </p:nvSpPr>
            <p:spPr>
              <a:xfrm>
                <a:off x="5562600" y="1600201"/>
                <a:ext cx="15240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SE     R     ER    SY</a:t>
                </a:r>
                <a:endParaRPr lang="en-US" sz="1200" b="1" dirty="0">
                  <a:latin typeface="Arial" pitchFamily="34" charset="0"/>
                  <a:cs typeface="Arial" pitchFamily="34" charset="0"/>
                </a:endParaRPr>
              </a:p>
            </p:txBody>
          </p:sp>
          <p:cxnSp>
            <p:nvCxnSpPr>
              <p:cNvPr id="72" name="Straight Connector 71"/>
              <p:cNvCxnSpPr/>
              <p:nvPr/>
            </p:nvCxnSpPr>
            <p:spPr>
              <a:xfrm rot="16200000" flipH="1">
                <a:off x="6186100" y="17387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805100" y="17387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6567100" y="17387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75" name="Elbow Connector 60"/>
          <p:cNvCxnSpPr>
            <a:stCxn id="44" idx="2"/>
          </p:cNvCxnSpPr>
          <p:nvPr/>
        </p:nvCxnSpPr>
        <p:spPr>
          <a:xfrm rot="5400000">
            <a:off x="7574950" y="1216626"/>
            <a:ext cx="271076" cy="58102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609600" y="838200"/>
            <a:ext cx="838200" cy="338554"/>
          </a:xfrm>
          <a:prstGeom prst="rect">
            <a:avLst/>
          </a:prstGeom>
          <a:noFill/>
          <a:ln>
            <a:noFill/>
            <a:prstDash val="dash"/>
          </a:ln>
          <a:effectLst/>
        </p:spPr>
        <p:txBody>
          <a:bodyPr wrap="square" rtlCol="0">
            <a:spAutoFit/>
          </a:bodyPr>
          <a:lstStyle/>
          <a:p>
            <a:r>
              <a:rPr lang="en-US" sz="1600" dirty="0" smtClean="0">
                <a:solidFill>
                  <a:srgbClr val="0070C0"/>
                </a:solidFill>
                <a:cs typeface="Arial" pitchFamily="34" charset="0"/>
              </a:rPr>
              <a:t>Header</a:t>
            </a:r>
          </a:p>
        </p:txBody>
      </p:sp>
      <p:sp>
        <p:nvSpPr>
          <p:cNvPr id="77" name="Left Brace 76"/>
          <p:cNvSpPr/>
          <p:nvPr/>
        </p:nvSpPr>
        <p:spPr>
          <a:xfrm>
            <a:off x="1343026" y="762000"/>
            <a:ext cx="304800" cy="533400"/>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
        <p:nvSpPr>
          <p:cNvPr id="98" name="TextBox 97"/>
          <p:cNvSpPr txBox="1"/>
          <p:nvPr/>
        </p:nvSpPr>
        <p:spPr>
          <a:xfrm>
            <a:off x="666750" y="4286250"/>
            <a:ext cx="762000" cy="338554"/>
          </a:xfrm>
          <a:prstGeom prst="rect">
            <a:avLst/>
          </a:prstGeom>
          <a:noFill/>
          <a:ln>
            <a:noFill/>
            <a:prstDash val="dash"/>
          </a:ln>
        </p:spPr>
        <p:txBody>
          <a:bodyPr wrap="square" rtlCol="0">
            <a:spAutoFit/>
          </a:bodyPr>
          <a:lstStyle/>
          <a:p>
            <a:pPr algn="ctr"/>
            <a:r>
              <a:rPr lang="en-US" sz="1600" dirty="0" smtClean="0">
                <a:solidFill>
                  <a:srgbClr val="0070C0"/>
                </a:solidFill>
              </a:rPr>
              <a:t>ROC N</a:t>
            </a:r>
          </a:p>
        </p:txBody>
      </p:sp>
      <p:sp>
        <p:nvSpPr>
          <p:cNvPr id="149" name="Rectangle 148"/>
          <p:cNvSpPr/>
          <p:nvPr/>
        </p:nvSpPr>
        <p:spPr>
          <a:xfrm>
            <a:off x="1695451" y="768548"/>
            <a:ext cx="2190749" cy="57084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150" name="TextBox 149"/>
          <p:cNvSpPr txBox="1"/>
          <p:nvPr/>
        </p:nvSpPr>
        <p:spPr>
          <a:xfrm>
            <a:off x="1704976" y="775096"/>
            <a:ext cx="2181224"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Data Block Bank Length</a:t>
            </a:r>
            <a:endParaRPr lang="en-US" sz="1200" b="1" dirty="0">
              <a:latin typeface="Arial" pitchFamily="34" charset="0"/>
              <a:cs typeface="Arial" pitchFamily="34" charset="0"/>
            </a:endParaRPr>
          </a:p>
        </p:txBody>
      </p:sp>
      <p:grpSp>
        <p:nvGrpSpPr>
          <p:cNvPr id="153" name="Group 152"/>
          <p:cNvGrpSpPr/>
          <p:nvPr/>
        </p:nvGrpSpPr>
        <p:grpSpPr>
          <a:xfrm>
            <a:off x="1704976" y="1038225"/>
            <a:ext cx="2181224" cy="286525"/>
            <a:chOff x="1600200" y="1762125"/>
            <a:chExt cx="2209800" cy="286525"/>
          </a:xfrm>
        </p:grpSpPr>
        <p:grpSp>
          <p:nvGrpSpPr>
            <p:cNvPr id="154" name="Group 62"/>
            <p:cNvGrpSpPr/>
            <p:nvPr/>
          </p:nvGrpSpPr>
          <p:grpSpPr>
            <a:xfrm>
              <a:off x="1600200" y="1771650"/>
              <a:ext cx="2209800" cy="277000"/>
              <a:chOff x="3276600" y="1371599"/>
              <a:chExt cx="2209800" cy="277000"/>
            </a:xfrm>
            <a:solidFill>
              <a:schemeClr val="bg1"/>
            </a:solidFill>
          </p:grpSpPr>
          <p:sp>
            <p:nvSpPr>
              <p:cNvPr id="157" name="TextBox 156"/>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a:t>
                </a:r>
                <a:r>
                  <a:rPr lang="en-US" sz="1200" b="1" dirty="0" smtClean="0">
                    <a:latin typeface="Arial" pitchFamily="34" charset="0"/>
                    <a:cs typeface="Arial" pitchFamily="34" charset="0"/>
                  </a:rPr>
                  <a:t> 0x0F03      </a:t>
                </a:r>
                <a:r>
                  <a:rPr lang="en-US" sz="1200" b="1" dirty="0" smtClean="0">
                    <a:latin typeface="Arial" pitchFamily="34" charset="0"/>
                    <a:cs typeface="Arial" pitchFamily="34" charset="0"/>
                  </a:rPr>
                  <a:t>0x10       N</a:t>
                </a:r>
                <a:endParaRPr lang="en-US" sz="1200" b="1" dirty="0">
                  <a:latin typeface="Arial" pitchFamily="34" charset="0"/>
                  <a:cs typeface="Arial" pitchFamily="34" charset="0"/>
                </a:endParaRPr>
              </a:p>
            </p:txBody>
          </p:sp>
          <p:cxnSp>
            <p:nvCxnSpPr>
              <p:cNvPr id="158" name="Straight Connector 157"/>
              <p:cNvCxnSpPr>
                <a:stCxn id="157" idx="0"/>
                <a:endCxn id="157"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5" name="Straight Connector 154"/>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16200000" flipH="1">
              <a:off x="1766501" y="19006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 name="TextBox 103"/>
          <p:cNvSpPr txBox="1"/>
          <p:nvPr/>
        </p:nvSpPr>
        <p:spPr>
          <a:xfrm>
            <a:off x="6057900" y="8543151"/>
            <a:ext cx="1924171" cy="276999"/>
          </a:xfrm>
          <a:prstGeom prst="rect">
            <a:avLst/>
          </a:prstGeom>
          <a:noFill/>
          <a:ln w="19050">
            <a:no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84" name="Left Brace 183"/>
          <p:cNvSpPr/>
          <p:nvPr/>
        </p:nvSpPr>
        <p:spPr>
          <a:xfrm>
            <a:off x="1343025" y="2439174"/>
            <a:ext cx="304800" cy="4037826"/>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
        <p:nvSpPr>
          <p:cNvPr id="185" name="Left Brace 184"/>
          <p:cNvSpPr/>
          <p:nvPr/>
        </p:nvSpPr>
        <p:spPr>
          <a:xfrm>
            <a:off x="1343025" y="1323975"/>
            <a:ext cx="304800" cy="809625"/>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
        <p:nvSpPr>
          <p:cNvPr id="186" name="TextBox 185"/>
          <p:cNvSpPr txBox="1"/>
          <p:nvPr/>
        </p:nvSpPr>
        <p:spPr>
          <a:xfrm>
            <a:off x="666750" y="1566446"/>
            <a:ext cx="762000" cy="338554"/>
          </a:xfrm>
          <a:prstGeom prst="rect">
            <a:avLst/>
          </a:prstGeom>
          <a:noFill/>
          <a:ln>
            <a:noFill/>
            <a:prstDash val="dash"/>
          </a:ln>
        </p:spPr>
        <p:txBody>
          <a:bodyPr wrap="square" rtlCol="0">
            <a:spAutoFit/>
          </a:bodyPr>
          <a:lstStyle/>
          <a:p>
            <a:pPr algn="ctr"/>
            <a:r>
              <a:rPr lang="en-US" sz="1600" dirty="0" smtClean="0">
                <a:solidFill>
                  <a:srgbClr val="0070C0"/>
                </a:solidFill>
              </a:rPr>
              <a:t>ROC 1</a:t>
            </a:r>
          </a:p>
        </p:txBody>
      </p:sp>
      <p:grpSp>
        <p:nvGrpSpPr>
          <p:cNvPr id="128" name="Group 127"/>
          <p:cNvGrpSpPr/>
          <p:nvPr/>
        </p:nvGrpSpPr>
        <p:grpSpPr>
          <a:xfrm>
            <a:off x="1704975" y="2438400"/>
            <a:ext cx="2181225" cy="4029075"/>
            <a:chOff x="1704975" y="2590800"/>
            <a:chExt cx="2181225" cy="4029075"/>
          </a:xfrm>
        </p:grpSpPr>
        <p:sp>
          <p:nvSpPr>
            <p:cNvPr id="173" name="TextBox 172"/>
            <p:cNvSpPr txBox="1"/>
            <p:nvPr/>
          </p:nvSpPr>
          <p:spPr>
            <a:xfrm>
              <a:off x="1704975" y="2590800"/>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ROC N Bank Length</a:t>
              </a:r>
            </a:p>
          </p:txBody>
        </p:sp>
        <p:sp>
          <p:nvSpPr>
            <p:cNvPr id="174" name="TextBox 173"/>
            <p:cNvSpPr txBox="1"/>
            <p:nvPr/>
          </p:nvSpPr>
          <p:spPr>
            <a:xfrm>
              <a:off x="1704975" y="4799052"/>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Module 1 Event Header</a:t>
              </a:r>
              <a:endParaRPr lang="en-US" sz="1200" b="1" dirty="0">
                <a:latin typeface="Arial" pitchFamily="34" charset="0"/>
                <a:cs typeface="Arial" pitchFamily="34" charset="0"/>
              </a:endParaRPr>
            </a:p>
          </p:txBody>
        </p:sp>
        <p:sp>
          <p:nvSpPr>
            <p:cNvPr id="175" name="TextBox 174"/>
            <p:cNvSpPr txBox="1"/>
            <p:nvPr/>
          </p:nvSpPr>
          <p:spPr>
            <a:xfrm>
              <a:off x="1704975" y="5076646"/>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a:t>
              </a:r>
            </a:p>
          </p:txBody>
        </p:sp>
        <p:sp>
          <p:nvSpPr>
            <p:cNvPr id="177" name="TextBox 176"/>
            <p:cNvSpPr txBox="1"/>
            <p:nvPr/>
          </p:nvSpPr>
          <p:spPr>
            <a:xfrm>
              <a:off x="1706367" y="5512653"/>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Module K Event Header</a:t>
              </a:r>
              <a:endParaRPr lang="en-US" sz="1200" b="1" dirty="0">
                <a:latin typeface="Arial" pitchFamily="34" charset="0"/>
                <a:cs typeface="Arial" pitchFamily="34" charset="0"/>
              </a:endParaRPr>
            </a:p>
          </p:txBody>
        </p:sp>
        <p:sp>
          <p:nvSpPr>
            <p:cNvPr id="178" name="TextBox 177"/>
            <p:cNvSpPr txBox="1"/>
            <p:nvPr/>
          </p:nvSpPr>
          <p:spPr>
            <a:xfrm>
              <a:off x="1706367" y="5789652"/>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a:t>
              </a:r>
              <a:endParaRPr lang="en-US" sz="1200" b="1" dirty="0">
                <a:latin typeface="Arial" pitchFamily="34" charset="0"/>
                <a:cs typeface="Arial" pitchFamily="34" charset="0"/>
              </a:endParaRPr>
            </a:p>
          </p:txBody>
        </p:sp>
        <p:sp>
          <p:nvSpPr>
            <p:cNvPr id="179" name="TextBox 178"/>
            <p:cNvSpPr txBox="1"/>
            <p:nvPr/>
          </p:nvSpPr>
          <p:spPr>
            <a:xfrm>
              <a:off x="1706367" y="5236428"/>
              <a:ext cx="2179833" cy="276999"/>
            </a:xfrm>
            <a:prstGeom prst="rect">
              <a:avLst/>
            </a:prstGeom>
            <a:noFill/>
            <a:ln w="19050">
              <a:no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90" name="TextBox 189"/>
            <p:cNvSpPr txBox="1"/>
            <p:nvPr/>
          </p:nvSpPr>
          <p:spPr>
            <a:xfrm>
              <a:off x="1704975" y="6065877"/>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Non-Module Event Header</a:t>
              </a:r>
              <a:endParaRPr lang="en-US" sz="1200" b="1" dirty="0">
                <a:latin typeface="Arial" pitchFamily="34" charset="0"/>
                <a:cs typeface="Arial" pitchFamily="34" charset="0"/>
              </a:endParaRPr>
            </a:p>
          </p:txBody>
        </p:sp>
        <p:sp>
          <p:nvSpPr>
            <p:cNvPr id="191" name="TextBox 190"/>
            <p:cNvSpPr txBox="1"/>
            <p:nvPr/>
          </p:nvSpPr>
          <p:spPr>
            <a:xfrm>
              <a:off x="1704975" y="6342876"/>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Raw Data …</a:t>
              </a:r>
            </a:p>
          </p:txBody>
        </p:sp>
      </p:grpSp>
      <p:sp>
        <p:nvSpPr>
          <p:cNvPr id="193" name="Left Brace 192"/>
          <p:cNvSpPr/>
          <p:nvPr/>
        </p:nvSpPr>
        <p:spPr>
          <a:xfrm flipH="1">
            <a:off x="3962400" y="5943600"/>
            <a:ext cx="304800" cy="533400"/>
          </a:xfrm>
          <a:prstGeom prst="leftBrace">
            <a:avLst>
              <a:gd name="adj1" fmla="val 42708"/>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197" name="TextBox 196"/>
          <p:cNvSpPr txBox="1"/>
          <p:nvPr/>
        </p:nvSpPr>
        <p:spPr>
          <a:xfrm>
            <a:off x="4676776" y="5981700"/>
            <a:ext cx="3352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Some Rocs, on the last event of a block of events, may have non-module data (e.g. scalar data).</a:t>
            </a:r>
            <a:endParaRPr lang="en-US" sz="1200" dirty="0">
              <a:solidFill>
                <a:srgbClr val="0070C0"/>
              </a:solidFill>
            </a:endParaRPr>
          </a:p>
        </p:txBody>
      </p:sp>
      <p:cxnSp>
        <p:nvCxnSpPr>
          <p:cNvPr id="198" name="Straight Arrow Connector 197"/>
          <p:cNvCxnSpPr>
            <a:stCxn id="197" idx="1"/>
            <a:endCxn id="193" idx="1"/>
          </p:cNvCxnSpPr>
          <p:nvPr/>
        </p:nvCxnSpPr>
        <p:spPr>
          <a:xfrm rot="10800000">
            <a:off x="4267200" y="6210301"/>
            <a:ext cx="409576" cy="22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0" name="TextBox 199"/>
          <p:cNvSpPr txBox="1"/>
          <p:nvPr/>
        </p:nvSpPr>
        <p:spPr>
          <a:xfrm>
            <a:off x="1828800" y="2161401"/>
            <a:ext cx="1905000" cy="276999"/>
          </a:xfrm>
          <a:prstGeom prst="rect">
            <a:avLst/>
          </a:prstGeom>
          <a:noFill/>
          <a:ln w="19050">
            <a:noFill/>
          </a:ln>
        </p:spPr>
        <p:txBody>
          <a:bodyPr wrap="square" rtlCol="0">
            <a:spAutoFit/>
          </a:bodyPr>
          <a:lstStyle/>
          <a:p>
            <a:pPr algn="ctr"/>
            <a:r>
              <a:rPr lang="en-US" sz="1200" b="1" dirty="0" smtClean="0">
                <a:solidFill>
                  <a:srgbClr val="0070C0"/>
                </a:solidFill>
                <a:cs typeface="Arial" pitchFamily="34" charset="0"/>
              </a:rPr>
              <a:t>(one for each ROC)</a:t>
            </a:r>
          </a:p>
        </p:txBody>
      </p:sp>
      <p:sp>
        <p:nvSpPr>
          <p:cNvPr id="86" name="TextBox 85"/>
          <p:cNvSpPr txBox="1"/>
          <p:nvPr/>
        </p:nvSpPr>
        <p:spPr>
          <a:xfrm>
            <a:off x="1704976" y="1323975"/>
            <a:ext cx="2181224"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ROC 1 Bank Length</a:t>
            </a:r>
            <a:endParaRPr lang="en-US" sz="1200" b="1" dirty="0">
              <a:latin typeface="Arial" pitchFamily="34" charset="0"/>
              <a:cs typeface="Arial" pitchFamily="34" charset="0"/>
            </a:endParaRPr>
          </a:p>
        </p:txBody>
      </p:sp>
      <p:grpSp>
        <p:nvGrpSpPr>
          <p:cNvPr id="87" name="Group 86"/>
          <p:cNvGrpSpPr/>
          <p:nvPr/>
        </p:nvGrpSpPr>
        <p:grpSpPr>
          <a:xfrm>
            <a:off x="1704976" y="1595854"/>
            <a:ext cx="2181224" cy="277775"/>
            <a:chOff x="1600200" y="1770875"/>
            <a:chExt cx="2209800" cy="277775"/>
          </a:xfrm>
        </p:grpSpPr>
        <p:grpSp>
          <p:nvGrpSpPr>
            <p:cNvPr id="88" name="Group 62"/>
            <p:cNvGrpSpPr/>
            <p:nvPr/>
          </p:nvGrpSpPr>
          <p:grpSpPr>
            <a:xfrm>
              <a:off x="1600200" y="1771650"/>
              <a:ext cx="2209800" cy="277000"/>
              <a:chOff x="3276600" y="1371599"/>
              <a:chExt cx="2209800" cy="277000"/>
            </a:xfrm>
            <a:solidFill>
              <a:schemeClr val="bg1"/>
            </a:solidFill>
          </p:grpSpPr>
          <p:sp>
            <p:nvSpPr>
              <p:cNvPr id="91" name="TextBox 90"/>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0          6            </a:t>
                </a:r>
                <a:r>
                  <a:rPr lang="en-US" sz="1200" b="1" dirty="0" smtClean="0">
                    <a:latin typeface="Arial" pitchFamily="34" charset="0"/>
                    <a:cs typeface="Arial" pitchFamily="34" charset="0"/>
                  </a:rPr>
                  <a:t>0x01      </a:t>
                </a:r>
                <a:r>
                  <a:rPr lang="en-US" sz="1200" b="1" dirty="0" smtClean="0">
                    <a:latin typeface="Arial" pitchFamily="34" charset="0"/>
                    <a:cs typeface="Arial" pitchFamily="34" charset="0"/>
                  </a:rPr>
                  <a:t>KK</a:t>
                </a:r>
                <a:endParaRPr lang="en-US" sz="1200" b="1" dirty="0">
                  <a:latin typeface="Arial" pitchFamily="34" charset="0"/>
                  <a:cs typeface="Arial" pitchFamily="34" charset="0"/>
                </a:endParaRPr>
              </a:p>
            </p:txBody>
          </p:sp>
          <p:cxnSp>
            <p:nvCxnSpPr>
              <p:cNvPr id="92" name="Straight Connector 91"/>
              <p:cNvCxnSpPr>
                <a:stCxn id="91" idx="0"/>
                <a:endCxn id="91"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9" name="Straight Connector 88"/>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a:xfrm>
            <a:off x="1704975" y="2713849"/>
            <a:ext cx="2181224" cy="277775"/>
            <a:chOff x="1600200" y="1770875"/>
            <a:chExt cx="2209800" cy="277775"/>
          </a:xfrm>
        </p:grpSpPr>
        <p:grpSp>
          <p:nvGrpSpPr>
            <p:cNvPr id="95" name="Group 62"/>
            <p:cNvGrpSpPr/>
            <p:nvPr/>
          </p:nvGrpSpPr>
          <p:grpSpPr>
            <a:xfrm>
              <a:off x="1600200" y="1771650"/>
              <a:ext cx="2209800" cy="277000"/>
              <a:chOff x="3276600" y="1371599"/>
              <a:chExt cx="2209800" cy="277000"/>
            </a:xfrm>
            <a:solidFill>
              <a:schemeClr val="bg1"/>
            </a:solidFill>
          </p:grpSpPr>
          <p:sp>
            <p:nvSpPr>
              <p:cNvPr id="99" name="TextBox 98"/>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1</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6</a:t>
                </a:r>
                <a:r>
                  <a:rPr lang="en-US" sz="1200" b="1" dirty="0" smtClean="0">
                    <a:latin typeface="Arial" pitchFamily="34" charset="0"/>
                    <a:cs typeface="Arial" pitchFamily="34" charset="0"/>
                  </a:rPr>
                  <a:t>           0x01       K</a:t>
                </a:r>
                <a:endParaRPr lang="en-US" sz="1200" b="1" dirty="0">
                  <a:latin typeface="Arial" pitchFamily="34" charset="0"/>
                  <a:cs typeface="Arial" pitchFamily="34" charset="0"/>
                </a:endParaRPr>
              </a:p>
            </p:txBody>
          </p:sp>
          <p:cxnSp>
            <p:nvCxnSpPr>
              <p:cNvPr id="100" name="Straight Connector 99"/>
              <p:cNvCxnSpPr>
                <a:stCxn id="99" idx="0"/>
                <a:endCxn id="99"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6" name="Straight Connector 95"/>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3" name="TextBox 102"/>
          <p:cNvSpPr txBox="1"/>
          <p:nvPr/>
        </p:nvSpPr>
        <p:spPr>
          <a:xfrm>
            <a:off x="1706367" y="1876425"/>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p>
        </p:txBody>
      </p:sp>
      <p:sp>
        <p:nvSpPr>
          <p:cNvPr id="122" name="TextBox 121"/>
          <p:cNvSpPr txBox="1"/>
          <p:nvPr/>
        </p:nvSpPr>
        <p:spPr>
          <a:xfrm>
            <a:off x="1706367" y="2990850"/>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Number </a:t>
            </a:r>
            <a:r>
              <a:rPr lang="en-US" sz="1200" b="1" dirty="0" smtClean="0">
                <a:latin typeface="Arial" pitchFamily="34" charset="0"/>
                <a:cs typeface="Arial" pitchFamily="34" charset="0"/>
              </a:rPr>
              <a:t>(6</a:t>
            </a:r>
            <a:r>
              <a:rPr lang="en-US" sz="1200" b="1" dirty="0" smtClean="0">
                <a:latin typeface="Arial" pitchFamily="34" charset="0"/>
                <a:cs typeface="Arial" pitchFamily="34" charset="0"/>
              </a:rPr>
              <a:t>3</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32)</a:t>
            </a:r>
            <a:endParaRPr lang="en-US" sz="1200" b="1" dirty="0">
              <a:latin typeface="Arial" pitchFamily="34" charset="0"/>
              <a:cs typeface="Arial" pitchFamily="34" charset="0"/>
            </a:endParaRPr>
          </a:p>
        </p:txBody>
      </p:sp>
      <p:sp>
        <p:nvSpPr>
          <p:cNvPr id="123" name="TextBox 122"/>
          <p:cNvSpPr txBox="1"/>
          <p:nvPr/>
        </p:nvSpPr>
        <p:spPr>
          <a:xfrm>
            <a:off x="1706367" y="3268444"/>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Number </a:t>
            </a:r>
            <a:r>
              <a:rPr lang="en-US" sz="1200" b="1" dirty="0" smtClean="0">
                <a:latin typeface="Arial" pitchFamily="34" charset="0"/>
                <a:cs typeface="Arial" pitchFamily="34" charset="0"/>
              </a:rPr>
              <a:t>(</a:t>
            </a:r>
            <a:r>
              <a:rPr lang="en-US" sz="1200" b="1" dirty="0" smtClean="0">
                <a:latin typeface="Arial" pitchFamily="34" charset="0"/>
                <a:cs typeface="Arial" pitchFamily="34" charset="0"/>
              </a:rPr>
              <a:t>31</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0)</a:t>
            </a:r>
            <a:endParaRPr lang="en-US" sz="1200" b="1" dirty="0">
              <a:latin typeface="Arial" pitchFamily="34" charset="0"/>
              <a:cs typeface="Arial" pitchFamily="34" charset="0"/>
            </a:endParaRPr>
          </a:p>
        </p:txBody>
      </p:sp>
      <p:sp>
        <p:nvSpPr>
          <p:cNvPr id="124" name="TextBox 123"/>
          <p:cNvSpPr txBox="1"/>
          <p:nvPr/>
        </p:nvSpPr>
        <p:spPr>
          <a:xfrm>
            <a:off x="1706367" y="3543300"/>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 </a:t>
            </a:r>
            <a:r>
              <a:rPr lang="en-US" sz="1200" b="1" dirty="0" smtClean="0">
                <a:latin typeface="Arial" pitchFamily="34" charset="0"/>
                <a:cs typeface="Arial" pitchFamily="34" charset="0"/>
              </a:rPr>
              <a:t>(47 </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32)</a:t>
            </a:r>
            <a:endParaRPr lang="en-US" sz="1200" b="1" dirty="0">
              <a:latin typeface="Arial" pitchFamily="34" charset="0"/>
              <a:cs typeface="Arial" pitchFamily="34" charset="0"/>
            </a:endParaRPr>
          </a:p>
        </p:txBody>
      </p:sp>
      <p:sp>
        <p:nvSpPr>
          <p:cNvPr id="125" name="TextBox 124"/>
          <p:cNvSpPr txBox="1"/>
          <p:nvPr/>
        </p:nvSpPr>
        <p:spPr>
          <a:xfrm>
            <a:off x="1706367" y="3820894"/>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 </a:t>
            </a:r>
            <a:r>
              <a:rPr lang="en-US" sz="1200" b="1" dirty="0" smtClean="0">
                <a:latin typeface="Arial" pitchFamily="34" charset="0"/>
                <a:cs typeface="Arial" pitchFamily="34" charset="0"/>
              </a:rPr>
              <a:t>(31 </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0</a:t>
            </a: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26" name="TextBox 125"/>
          <p:cNvSpPr txBox="1"/>
          <p:nvPr/>
        </p:nvSpPr>
        <p:spPr>
          <a:xfrm>
            <a:off x="1706367" y="4095750"/>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Type (15 – 0)</a:t>
            </a:r>
            <a:endParaRPr lang="en-US" sz="1200" b="1" dirty="0">
              <a:latin typeface="Arial" pitchFamily="34" charset="0"/>
              <a:cs typeface="Arial" pitchFamily="34" charset="0"/>
            </a:endParaRPr>
          </a:p>
        </p:txBody>
      </p:sp>
      <p:sp>
        <p:nvSpPr>
          <p:cNvPr id="127" name="TextBox 126"/>
          <p:cNvSpPr txBox="1"/>
          <p:nvPr/>
        </p:nvSpPr>
        <p:spPr>
          <a:xfrm>
            <a:off x="1706367" y="4373344"/>
            <a:ext cx="2179833"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Run Number</a:t>
            </a:r>
            <a:endParaRPr lang="en-US" sz="1200" b="1" dirty="0">
              <a:latin typeface="Arial" pitchFamily="34" charset="0"/>
              <a:cs typeface="Arial" pitchFamily="34" charset="0"/>
            </a:endParaRPr>
          </a:p>
        </p:txBody>
      </p:sp>
      <p:sp>
        <p:nvSpPr>
          <p:cNvPr id="152" name="TextBox 151"/>
          <p:cNvSpPr txBox="1"/>
          <p:nvPr/>
        </p:nvSpPr>
        <p:spPr>
          <a:xfrm>
            <a:off x="4676775" y="5329535"/>
            <a:ext cx="3200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64 bit event </a:t>
            </a:r>
            <a:r>
              <a:rPr lang="en-US" sz="1200" smtClean="0">
                <a:solidFill>
                  <a:srgbClr val="0070C0"/>
                </a:solidFill>
              </a:rPr>
              <a:t>#, 48 </a:t>
            </a:r>
            <a:r>
              <a:rPr lang="en-US" sz="1200" dirty="0" smtClean="0">
                <a:solidFill>
                  <a:srgbClr val="0070C0"/>
                </a:solidFill>
              </a:rPr>
              <a:t>bit mean timestamp, 16 bit event type and 32 bit run number of this event. </a:t>
            </a:r>
            <a:endParaRPr lang="en-US" sz="1200" dirty="0">
              <a:solidFill>
                <a:srgbClr val="0070C0"/>
              </a:solidFill>
            </a:endParaRPr>
          </a:p>
        </p:txBody>
      </p:sp>
      <p:sp>
        <p:nvSpPr>
          <p:cNvPr id="159" name="Left Brace 158"/>
          <p:cNvSpPr/>
          <p:nvPr/>
        </p:nvSpPr>
        <p:spPr>
          <a:xfrm flipH="1">
            <a:off x="3962400" y="2971800"/>
            <a:ext cx="304800" cy="1676400"/>
          </a:xfrm>
          <a:prstGeom prst="leftBrace">
            <a:avLst>
              <a:gd name="adj1" fmla="val 42708"/>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cxnSp>
        <p:nvCxnSpPr>
          <p:cNvPr id="160" name="Straight Arrow Connector 159"/>
          <p:cNvCxnSpPr>
            <a:stCxn id="152" idx="1"/>
            <a:endCxn id="159" idx="1"/>
          </p:cNvCxnSpPr>
          <p:nvPr/>
        </p:nvCxnSpPr>
        <p:spPr>
          <a:xfrm rot="10800000">
            <a:off x="4267201" y="3810000"/>
            <a:ext cx="409575" cy="1750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rot="16200000" flipH="1">
            <a:off x="5786437" y="4672012"/>
            <a:ext cx="466728"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9" name="Straight Connector 168"/>
          <p:cNvCxnSpPr>
            <a:stCxn id="170" idx="2"/>
          </p:cNvCxnSpPr>
          <p:nvPr/>
        </p:nvCxnSpPr>
        <p:spPr>
          <a:xfrm rot="16200000" flipH="1">
            <a:off x="7219757" y="4267006"/>
            <a:ext cx="319475" cy="42862"/>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6867525" y="3851701"/>
            <a:ext cx="981075"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a:t>
            </a:r>
            <a:r>
              <a:rPr lang="en-US" sz="1200" dirty="0" err="1" smtClean="0">
                <a:solidFill>
                  <a:srgbClr val="0070C0"/>
                </a:solidFill>
              </a:rPr>
              <a:t>ints</a:t>
            </a:r>
            <a:endParaRPr lang="en-US" sz="1200" dirty="0">
              <a:solidFill>
                <a:srgbClr val="0070C0"/>
              </a:solidFill>
            </a:endParaRPr>
          </a:p>
        </p:txBody>
      </p:sp>
      <p:sp>
        <p:nvSpPr>
          <p:cNvPr id="171" name="TextBox 170"/>
          <p:cNvSpPr txBox="1"/>
          <p:nvPr/>
        </p:nvSpPr>
        <p:spPr>
          <a:xfrm>
            <a:off x="6629400" y="4676775"/>
            <a:ext cx="15240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modules </a:t>
            </a:r>
            <a:endParaRPr lang="en-US" sz="1200" dirty="0">
              <a:solidFill>
                <a:srgbClr val="0070C0"/>
              </a:solidFill>
            </a:endParaRPr>
          </a:p>
        </p:txBody>
      </p:sp>
      <p:sp>
        <p:nvSpPr>
          <p:cNvPr id="172" name="TextBox 171"/>
          <p:cNvSpPr txBox="1"/>
          <p:nvPr/>
        </p:nvSpPr>
        <p:spPr>
          <a:xfrm>
            <a:off x="4953000" y="4667250"/>
            <a:ext cx="1524000" cy="461665"/>
          </a:xfrm>
          <a:prstGeom prst="rect">
            <a:avLst/>
          </a:prstGeom>
          <a:solidFill>
            <a:schemeClr val="bg1"/>
          </a:solidFill>
          <a:ln w="3175">
            <a:solidFill>
              <a:srgbClr val="0070C0"/>
            </a:solidFill>
            <a:prstDash val="lgDash"/>
          </a:ln>
        </p:spPr>
        <p:txBody>
          <a:bodyPr wrap="square" rtlCol="0">
            <a:spAutoFit/>
          </a:bodyPr>
          <a:lstStyle/>
          <a:p>
            <a:r>
              <a:rPr lang="en-US" sz="1200" dirty="0" smtClean="0">
                <a:solidFill>
                  <a:srgbClr val="0070C0"/>
                </a:solidFill>
              </a:rPr>
              <a:t>Number of words before module data</a:t>
            </a:r>
            <a:endParaRPr lang="en-US" sz="1200" dirty="0">
              <a:solidFill>
                <a:srgbClr val="0070C0"/>
              </a:solidFill>
            </a:endParaRPr>
          </a:p>
        </p:txBody>
      </p:sp>
      <p:cxnSp>
        <p:nvCxnSpPr>
          <p:cNvPr id="182" name="Elbow Connector 60"/>
          <p:cNvCxnSpPr>
            <a:stCxn id="171" idx="3"/>
          </p:cNvCxnSpPr>
          <p:nvPr/>
        </p:nvCxnSpPr>
        <p:spPr>
          <a:xfrm flipH="1" flipV="1">
            <a:off x="7724776" y="4413677"/>
            <a:ext cx="428624" cy="401598"/>
          </a:xfrm>
          <a:prstGeom prst="bentConnector3">
            <a:avLst>
              <a:gd name="adj1" fmla="val -53333"/>
            </a:avLst>
          </a:prstGeom>
        </p:spPr>
        <p:style>
          <a:lnRef idx="1">
            <a:schemeClr val="accent1"/>
          </a:lnRef>
          <a:fillRef idx="0">
            <a:schemeClr val="accent1"/>
          </a:fillRef>
          <a:effectRef idx="0">
            <a:schemeClr val="accent1"/>
          </a:effectRef>
          <a:fontRef idx="minor">
            <a:schemeClr val="tx1"/>
          </a:fontRef>
        </p:style>
      </p:cxnSp>
      <p:grpSp>
        <p:nvGrpSpPr>
          <p:cNvPr id="134" name="Group 133"/>
          <p:cNvGrpSpPr/>
          <p:nvPr/>
        </p:nvGrpSpPr>
        <p:grpSpPr>
          <a:xfrm>
            <a:off x="5514976" y="4274401"/>
            <a:ext cx="2209800" cy="277775"/>
            <a:chOff x="1600200" y="1770875"/>
            <a:chExt cx="2209800" cy="277775"/>
          </a:xfrm>
          <a:solidFill>
            <a:schemeClr val="bg1"/>
          </a:solidFill>
        </p:grpSpPr>
        <p:grpSp>
          <p:nvGrpSpPr>
            <p:cNvPr id="135" name="Group 62"/>
            <p:cNvGrpSpPr/>
            <p:nvPr/>
          </p:nvGrpSpPr>
          <p:grpSpPr>
            <a:xfrm>
              <a:off x="1600200" y="1771650"/>
              <a:ext cx="2209800" cy="277000"/>
              <a:chOff x="3276600" y="1371599"/>
              <a:chExt cx="2209800" cy="277000"/>
            </a:xfrm>
            <a:grpFill/>
          </p:grpSpPr>
          <p:sp>
            <p:nvSpPr>
              <p:cNvPr id="138" name="TextBox 137"/>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1          6             </a:t>
                </a:r>
                <a:r>
                  <a:rPr lang="en-US" sz="1200" b="1" dirty="0" smtClean="0">
                    <a:latin typeface="Arial" pitchFamily="34" charset="0"/>
                    <a:cs typeface="Arial" pitchFamily="34" charset="0"/>
                  </a:rPr>
                  <a:t>0x01      </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K</a:t>
                </a:r>
                <a:endParaRPr lang="en-US" sz="1200" b="1" dirty="0">
                  <a:latin typeface="Arial" pitchFamily="34" charset="0"/>
                  <a:cs typeface="Arial" pitchFamily="34" charset="0"/>
                </a:endParaRPr>
              </a:p>
            </p:txBody>
          </p:sp>
          <p:cxnSp>
            <p:nvCxnSpPr>
              <p:cNvPr id="139" name="Straight Connector 138"/>
              <p:cNvCxnSpPr>
                <a:stCxn id="138" idx="0"/>
                <a:endCxn id="138"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6" name="Straight Connector 135"/>
            <p:cNvCxnSpPr/>
            <p:nvPr/>
          </p:nvCxnSpPr>
          <p:spPr>
            <a:xfrm rot="16200000" flipH="1">
              <a:off x="3138100" y="1909375"/>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5" name="Curved Connector 114"/>
          <p:cNvCxnSpPr>
            <a:stCxn id="99" idx="3"/>
            <a:endCxn id="138" idx="1"/>
          </p:cNvCxnSpPr>
          <p:nvPr/>
        </p:nvCxnSpPr>
        <p:spPr>
          <a:xfrm>
            <a:off x="3886199" y="2853125"/>
            <a:ext cx="1628777" cy="1560552"/>
          </a:xfrm>
          <a:prstGeom prst="curvedConnector3">
            <a:avLst>
              <a:gd name="adj1" fmla="val 50000"/>
            </a:avLst>
          </a:prstGeom>
          <a:ln>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147" name="Straight Connector 146"/>
          <p:cNvCxnSpPr/>
          <p:nvPr/>
        </p:nvCxnSpPr>
        <p:spPr>
          <a:xfrm rot="16200000" flipH="1">
            <a:off x="5652700" y="44152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16200000" flipH="1">
            <a:off x="1842700" y="28531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rot="16200000" flipH="1">
            <a:off x="1842701" y="1738700"/>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5334000" y="3686175"/>
            <a:ext cx="1371600" cy="461665"/>
          </a:xfrm>
          <a:prstGeom prst="rect">
            <a:avLst/>
          </a:prstGeom>
          <a:solidFill>
            <a:schemeClr val="bg1"/>
          </a:solidFill>
          <a:ln w="3175">
            <a:solidFill>
              <a:srgbClr val="0070C0"/>
            </a:solidFill>
            <a:prstDash val="lgDash"/>
          </a:ln>
        </p:spPr>
        <p:txBody>
          <a:bodyPr wrap="square" rtlCol="0">
            <a:spAutoFit/>
          </a:bodyPr>
          <a:lstStyle/>
          <a:p>
            <a:r>
              <a:rPr lang="en-US" sz="1200" dirty="0" smtClean="0">
                <a:solidFill>
                  <a:srgbClr val="0070C0"/>
                </a:solidFill>
              </a:rPr>
              <a:t>1 in high bit if have non-module data</a:t>
            </a:r>
            <a:endParaRPr lang="en-US" sz="1200"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p:cNvGraphicFramePr>
            <a:graphicFrameLocks noGrp="1"/>
          </p:cNvGraphicFramePr>
          <p:nvPr/>
        </p:nvGraphicFramePr>
        <p:xfrm>
          <a:off x="4648200" y="431405"/>
          <a:ext cx="4175072" cy="1323704"/>
        </p:xfrm>
        <a:graphic>
          <a:graphicData uri="http://schemas.openxmlformats.org/drawingml/2006/table">
            <a:tbl>
              <a:tblPr firstRow="1" bandRow="1">
                <a:tableStyleId>{85BE263C-DBD7-4A20-BB59-AAB30ACAA65A}</a:tableStyleId>
              </a:tblPr>
              <a:tblGrid>
                <a:gridCol w="681268"/>
                <a:gridCol w="669273"/>
                <a:gridCol w="2824531"/>
              </a:tblGrid>
              <a:tr h="330926">
                <a:tc>
                  <a:txBody>
                    <a:bodyPr/>
                    <a:lstStyle/>
                    <a:p>
                      <a:pPr algn="l"/>
                      <a:r>
                        <a:rPr lang="en-US" sz="1200" dirty="0" smtClean="0"/>
                        <a:t>31</a:t>
                      </a:r>
                      <a:r>
                        <a:rPr lang="en-US" sz="1200" baseline="30000" dirty="0" smtClean="0"/>
                        <a:t>st</a:t>
                      </a:r>
                      <a:r>
                        <a:rPr lang="en-US" sz="1200" dirty="0" smtClean="0"/>
                        <a:t> bit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Bits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Usage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30926">
                <a:tc>
                  <a:txBody>
                    <a:bodyPr/>
                    <a:lstStyle/>
                    <a:p>
                      <a:r>
                        <a:rPr lang="en-US" sz="1200" dirty="0" smtClean="0"/>
                        <a:t>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30 - 27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200" dirty="0" smtClean="0"/>
                        <a:t>4-bit data type (see chart)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30926">
                <a:tc>
                  <a:txBody>
                    <a:bodyPr/>
                    <a:lstStyle/>
                    <a:p>
                      <a:r>
                        <a:rPr lang="en-US" sz="1200" dirty="0" smtClean="0"/>
                        <a:t>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26 - 0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Data</a:t>
                      </a:r>
                      <a:r>
                        <a:rPr lang="en-US" sz="1200" baseline="0" dirty="0" smtClean="0"/>
                        <a:t> t</a:t>
                      </a:r>
                      <a:r>
                        <a:rPr lang="en-US" sz="1200" dirty="0" smtClean="0"/>
                        <a:t>ype dependent</a:t>
                      </a:r>
                      <a:r>
                        <a:rPr lang="en-US" sz="1200" baseline="0" dirty="0" smtClean="0"/>
                        <a:t> data payload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smtClean="0"/>
                        <a:t>3</a:t>
                      </a:r>
                      <a:r>
                        <a:rPr lang="en-US" sz="1200" baseline="0" dirty="0" smtClean="0"/>
                        <a:t> 0 - 0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baseline="0" dirty="0" smtClean="0"/>
                        <a:t>Data payload using last defined data type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graphicFrame>
        <p:nvGraphicFramePr>
          <p:cNvPr id="23" name="Table 22"/>
          <p:cNvGraphicFramePr>
            <a:graphicFrameLocks noGrp="1"/>
          </p:cNvGraphicFramePr>
          <p:nvPr/>
        </p:nvGraphicFramePr>
        <p:xfrm>
          <a:off x="381000" y="1676400"/>
          <a:ext cx="3886200" cy="1828800"/>
        </p:xfrm>
        <a:graphic>
          <a:graphicData uri="http://schemas.openxmlformats.org/drawingml/2006/table">
            <a:tbl>
              <a:tblPr firstRow="1" bandRow="1">
                <a:tableStyleId>{21E4AEA4-8DFA-4A89-87EB-49C32662AFE0}</a:tableStyleId>
              </a:tblPr>
              <a:tblGrid>
                <a:gridCol w="1524000"/>
                <a:gridCol w="2362200"/>
              </a:tblGrid>
              <a:tr h="251460">
                <a:tc gridSpan="2">
                  <a:txBody>
                    <a:bodyPr/>
                    <a:lstStyle/>
                    <a:p>
                      <a:pPr algn="ctr"/>
                      <a:r>
                        <a:rPr lang="en-US" sz="1200" baseline="0" dirty="0" smtClean="0"/>
                        <a:t>Data Type Values</a:t>
                      </a:r>
                    </a:p>
                  </a:txBody>
                  <a:tcPr/>
                </a:tc>
                <a:tc hMerge="1">
                  <a:txBody>
                    <a:bodyPr/>
                    <a:lstStyle/>
                    <a:p>
                      <a:endParaRPr lang="en-US" sz="1200" baseline="0" dirty="0" smtClean="0"/>
                    </a:p>
                  </a:txBody>
                  <a:tcPr/>
                </a:tc>
              </a:tr>
              <a:tr h="1424940">
                <a:tc>
                  <a:txBody>
                    <a:bodyPr/>
                    <a:lstStyle/>
                    <a:p>
                      <a:r>
                        <a:rPr lang="en-US" sz="1200" baseline="0" dirty="0" smtClean="0"/>
                        <a:t>0 – block header</a:t>
                      </a:r>
                    </a:p>
                    <a:p>
                      <a:r>
                        <a:rPr lang="en-US" sz="1200" baseline="0" dirty="0" smtClean="0"/>
                        <a:t>1 – block trailer</a:t>
                      </a:r>
                    </a:p>
                    <a:p>
                      <a:r>
                        <a:rPr lang="en-US" sz="1200" baseline="0" dirty="0" smtClean="0"/>
                        <a:t>2 – event header</a:t>
                      </a:r>
                    </a:p>
                    <a:p>
                      <a:r>
                        <a:rPr lang="en-US" sz="1200" baseline="0" dirty="0" smtClean="0"/>
                        <a:t>3 – trigger time</a:t>
                      </a:r>
                    </a:p>
                    <a:p>
                      <a:r>
                        <a:rPr lang="en-US" sz="1200" baseline="0" dirty="0" smtClean="0"/>
                        <a:t>4 – window raw data</a:t>
                      </a:r>
                    </a:p>
                    <a:p>
                      <a:r>
                        <a:rPr lang="en-US" sz="1200" baseline="0" dirty="0" smtClean="0"/>
                        <a:t>5 – window sum</a:t>
                      </a:r>
                    </a:p>
                    <a:p>
                      <a:r>
                        <a:rPr lang="en-US" sz="1200" baseline="0" dirty="0" smtClean="0"/>
                        <a:t>6 – pulse raw data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7 – pulse integral</a:t>
                      </a:r>
                    </a:p>
                    <a:p>
                      <a:r>
                        <a:rPr lang="en-US" sz="1200" baseline="0" dirty="0" smtClean="0"/>
                        <a:t>8 – pulse time</a:t>
                      </a:r>
                    </a:p>
                    <a:p>
                      <a:r>
                        <a:rPr lang="en-US" sz="1200" baseline="0" dirty="0" smtClean="0"/>
                        <a:t>9 – streaming raw data</a:t>
                      </a:r>
                    </a:p>
                    <a:p>
                      <a:r>
                        <a:rPr lang="en-US" sz="1200" baseline="0" dirty="0" smtClean="0"/>
                        <a:t>10 – 12 user defined</a:t>
                      </a:r>
                    </a:p>
                    <a:p>
                      <a:r>
                        <a:rPr lang="en-US" sz="1200" baseline="0" dirty="0" smtClean="0"/>
                        <a:t>13 – event trailer (debug only)</a:t>
                      </a:r>
                    </a:p>
                    <a:p>
                      <a:r>
                        <a:rPr lang="en-US" sz="1200" baseline="0" dirty="0" smtClean="0"/>
                        <a:t>14 – data not valid (empty module)</a:t>
                      </a:r>
                    </a:p>
                    <a:p>
                      <a:r>
                        <a:rPr lang="en-US" sz="1200" baseline="0" dirty="0" smtClean="0"/>
                        <a:t>15 – filler (non-data) word</a:t>
                      </a:r>
                      <a:endParaRPr lang="en-US" sz="1200" dirty="0" smtClean="0"/>
                    </a:p>
                    <a:p>
                      <a:endParaRPr lang="en-US" sz="1200" dirty="0"/>
                    </a:p>
                  </a:txBody>
                  <a:tcPr/>
                </a:tc>
              </a:tr>
            </a:tbl>
          </a:graphicData>
        </a:graphic>
      </p:graphicFrame>
      <p:sp>
        <p:nvSpPr>
          <p:cNvPr id="24" name="TextBox 23"/>
          <p:cNvSpPr txBox="1"/>
          <p:nvPr/>
        </p:nvSpPr>
        <p:spPr>
          <a:xfrm>
            <a:off x="4876800" y="1952625"/>
            <a:ext cx="35052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Block Trailer Word Format</a:t>
            </a:r>
            <a:endParaRPr lang="en-US" sz="2000" b="1" dirty="0">
              <a:latin typeface="Arial" pitchFamily="34" charset="0"/>
              <a:cs typeface="Arial" pitchFamily="34" charset="0"/>
            </a:endParaRPr>
          </a:p>
        </p:txBody>
      </p:sp>
      <p:graphicFrame>
        <p:nvGraphicFramePr>
          <p:cNvPr id="26" name="Table 25"/>
          <p:cNvGraphicFramePr>
            <a:graphicFrameLocks noGrp="1"/>
          </p:cNvGraphicFramePr>
          <p:nvPr/>
        </p:nvGraphicFramePr>
        <p:xfrm>
          <a:off x="4648200" y="2325520"/>
          <a:ext cx="4114800" cy="1780904"/>
        </p:xfrm>
        <a:graphic>
          <a:graphicData uri="http://schemas.openxmlformats.org/drawingml/2006/table">
            <a:tbl>
              <a:tblPr firstRow="1" bandRow="1">
                <a:tableStyleId>{85BE263C-DBD7-4A20-BB59-AAB30ACAA65A}</a:tableStyleId>
              </a:tblPr>
              <a:tblGrid>
                <a:gridCol w="685800"/>
                <a:gridCol w="1447800"/>
                <a:gridCol w="1981200"/>
              </a:tblGrid>
              <a:tr h="330926">
                <a:tc>
                  <a:txBody>
                    <a:bodyPr/>
                    <a:lstStyle/>
                    <a:p>
                      <a:pPr algn="l"/>
                      <a:r>
                        <a:rPr lang="en-US" sz="1200" dirty="0" smtClean="0"/>
                        <a:t>Bits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Value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Comment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309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200" dirty="0" smtClean="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200" dirty="0" smtClean="0"/>
                        <a:t>This is a type defining</a:t>
                      </a:r>
                      <a:r>
                        <a:rPr lang="en-US" sz="1200" baseline="0" dirty="0" smtClean="0"/>
                        <a:t> word</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30926">
                <a:tc>
                  <a:txBody>
                    <a:bodyPr/>
                    <a:lstStyle/>
                    <a:p>
                      <a:r>
                        <a:rPr lang="en-US" sz="1200" dirty="0" smtClean="0"/>
                        <a:t>30 – 27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Data</a:t>
                      </a:r>
                      <a:r>
                        <a:rPr lang="en-US" sz="1200" baseline="0" dirty="0" smtClean="0"/>
                        <a:t> t</a:t>
                      </a:r>
                      <a:r>
                        <a:rPr lang="en-US" sz="1200" dirty="0" smtClean="0"/>
                        <a:t>ype = block trailer</a:t>
                      </a:r>
                      <a:endParaRPr lang="en-US" sz="12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26 – 22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Slot ID</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Set by VME64 backplane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21 – 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smtClean="0"/>
                        <a:t>Total # of words in block of events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smtClean="0"/>
                        <a:t>Number</a:t>
                      </a:r>
                      <a:r>
                        <a:rPr lang="en-US" sz="1200" baseline="0" dirty="0" smtClean="0"/>
                        <a:t> of 32 bit words in block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sp>
        <p:nvSpPr>
          <p:cNvPr id="27" name="TextBox 26"/>
          <p:cNvSpPr txBox="1"/>
          <p:nvPr/>
        </p:nvSpPr>
        <p:spPr>
          <a:xfrm>
            <a:off x="571500" y="3828990"/>
            <a:ext cx="35052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Block Header Word Format</a:t>
            </a:r>
            <a:endParaRPr lang="en-US" sz="2000" b="1" dirty="0">
              <a:latin typeface="Arial" pitchFamily="34" charset="0"/>
              <a:cs typeface="Arial" pitchFamily="34" charset="0"/>
            </a:endParaRPr>
          </a:p>
        </p:txBody>
      </p:sp>
      <p:graphicFrame>
        <p:nvGraphicFramePr>
          <p:cNvPr id="28" name="Table 27"/>
          <p:cNvGraphicFramePr>
            <a:graphicFrameLocks noGrp="1"/>
          </p:cNvGraphicFramePr>
          <p:nvPr/>
        </p:nvGraphicFramePr>
        <p:xfrm>
          <a:off x="419100" y="4219575"/>
          <a:ext cx="3810000" cy="2438400"/>
        </p:xfrm>
        <a:graphic>
          <a:graphicData uri="http://schemas.openxmlformats.org/drawingml/2006/table">
            <a:tbl>
              <a:tblPr firstRow="1" bandRow="1">
                <a:tableStyleId>{85BE263C-DBD7-4A20-BB59-AAB30ACAA65A}</a:tableStyleId>
              </a:tblPr>
              <a:tblGrid>
                <a:gridCol w="647700"/>
                <a:gridCol w="1066800"/>
                <a:gridCol w="2095500"/>
              </a:tblGrid>
              <a:tr h="330926">
                <a:tc>
                  <a:txBody>
                    <a:bodyPr/>
                    <a:lstStyle/>
                    <a:p>
                      <a:pPr algn="l"/>
                      <a:r>
                        <a:rPr lang="en-US" sz="1200" dirty="0" smtClean="0"/>
                        <a:t>Bits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Value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Comment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309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200" dirty="0" smtClean="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200" dirty="0" smtClean="0"/>
                        <a:t>This is a type defining</a:t>
                      </a:r>
                      <a:r>
                        <a:rPr lang="en-US" sz="1200" baseline="0" dirty="0" smtClean="0"/>
                        <a:t> word</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30926">
                <a:tc>
                  <a:txBody>
                    <a:bodyPr/>
                    <a:lstStyle/>
                    <a:p>
                      <a:r>
                        <a:rPr lang="en-US" sz="1200" dirty="0" smtClean="0"/>
                        <a:t>30 – 27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Data</a:t>
                      </a:r>
                      <a:r>
                        <a:rPr lang="en-US" sz="1200" baseline="0" dirty="0" smtClean="0"/>
                        <a:t> t</a:t>
                      </a:r>
                      <a:r>
                        <a:rPr lang="en-US" sz="1200" dirty="0" smtClean="0"/>
                        <a:t>ype = block header</a:t>
                      </a:r>
                      <a:endParaRPr lang="en-US" sz="12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26 – 22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Slot ID</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Set by VME64 backplane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21 – 14</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Event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Number</a:t>
                      </a:r>
                      <a:r>
                        <a:rPr lang="en-US" sz="1200" baseline="0" dirty="0" smtClean="0"/>
                        <a:t> of events in block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6570">
                <a:tc>
                  <a:txBody>
                    <a:bodyPr/>
                    <a:lstStyle/>
                    <a:p>
                      <a:r>
                        <a:rPr lang="en-US" sz="1200" dirty="0" smtClean="0"/>
                        <a:t>13 – </a:t>
                      </a:r>
                      <a:r>
                        <a:rPr lang="en-US" sz="1200" dirty="0" smtClean="0"/>
                        <a:t>12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Module </a:t>
                      </a:r>
                      <a:r>
                        <a:rPr lang="en-US" sz="1200" baseline="0" dirty="0" smtClean="0"/>
                        <a:t>Type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0=FADC250,  etc.</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11 </a:t>
                      </a:r>
                      <a:r>
                        <a:rPr lang="en-US" sz="1200" dirty="0" smtClean="0"/>
                        <a:t>– 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smtClean="0"/>
                        <a:t>Event block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smtClean="0"/>
                        <a:t>Used to align block when building events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sp>
        <p:nvSpPr>
          <p:cNvPr id="9" name="TextBox 8"/>
          <p:cNvSpPr txBox="1"/>
          <p:nvPr/>
        </p:nvSpPr>
        <p:spPr>
          <a:xfrm>
            <a:off x="4876800" y="4305300"/>
            <a:ext cx="35052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Event Header Word Format</a:t>
            </a:r>
            <a:endParaRPr lang="en-US" sz="2000" b="1" dirty="0">
              <a:latin typeface="Arial" pitchFamily="34" charset="0"/>
              <a:cs typeface="Arial" pitchFamily="34" charset="0"/>
            </a:endParaRPr>
          </a:p>
        </p:txBody>
      </p:sp>
      <p:sp>
        <p:nvSpPr>
          <p:cNvPr id="12" name="TextBox 11"/>
          <p:cNvSpPr txBox="1"/>
          <p:nvPr/>
        </p:nvSpPr>
        <p:spPr>
          <a:xfrm>
            <a:off x="4876800" y="76200"/>
            <a:ext cx="3505200" cy="40011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smtClean="0">
                <a:latin typeface="Arial" pitchFamily="34" charset="0"/>
                <a:cs typeface="Arial" pitchFamily="34" charset="0"/>
              </a:rPr>
              <a:t>General Data Word Format</a:t>
            </a:r>
            <a:endParaRPr lang="en-US" sz="2000" b="1" dirty="0">
              <a:latin typeface="Arial" pitchFamily="34" charset="0"/>
              <a:cs typeface="Arial" pitchFamily="34" charset="0"/>
            </a:endParaRPr>
          </a:p>
        </p:txBody>
      </p:sp>
      <p:sp>
        <p:nvSpPr>
          <p:cNvPr id="15" name="TextBox 14"/>
          <p:cNvSpPr txBox="1"/>
          <p:nvPr/>
        </p:nvSpPr>
        <p:spPr>
          <a:xfrm>
            <a:off x="1143000" y="609600"/>
            <a:ext cx="2133600"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800" b="1" dirty="0" smtClean="0">
                <a:latin typeface="Arial" pitchFamily="34" charset="0"/>
                <a:cs typeface="Arial" pitchFamily="34" charset="0"/>
              </a:rPr>
              <a:t>FADC </a:t>
            </a:r>
            <a:r>
              <a:rPr lang="en-US" sz="2800" b="1" dirty="0" smtClean="0">
                <a:latin typeface="Arial" pitchFamily="34" charset="0"/>
                <a:cs typeface="Arial" pitchFamily="34" charset="0"/>
              </a:rPr>
              <a:t>250</a:t>
            </a:r>
            <a:endParaRPr lang="en-US" sz="2800" b="1" dirty="0" smtClean="0">
              <a:latin typeface="Arial" pitchFamily="34" charset="0"/>
              <a:cs typeface="Arial" pitchFamily="34" charset="0"/>
            </a:endParaRPr>
          </a:p>
        </p:txBody>
      </p:sp>
      <p:graphicFrame>
        <p:nvGraphicFramePr>
          <p:cNvPr id="16" name="Table 15"/>
          <p:cNvGraphicFramePr>
            <a:graphicFrameLocks noGrp="1"/>
          </p:cNvGraphicFramePr>
          <p:nvPr/>
        </p:nvGraphicFramePr>
        <p:xfrm>
          <a:off x="4648200" y="4676835"/>
          <a:ext cx="4114800" cy="1981200"/>
        </p:xfrm>
        <a:graphic>
          <a:graphicData uri="http://schemas.openxmlformats.org/drawingml/2006/table">
            <a:tbl>
              <a:tblPr firstRow="1" bandRow="1">
                <a:tableStyleId>{85BE263C-DBD7-4A20-BB59-AAB30ACAA65A}</a:tableStyleId>
              </a:tblPr>
              <a:tblGrid>
                <a:gridCol w="685800"/>
                <a:gridCol w="1447800"/>
                <a:gridCol w="1981200"/>
              </a:tblGrid>
              <a:tr h="330926">
                <a:tc>
                  <a:txBody>
                    <a:bodyPr/>
                    <a:lstStyle/>
                    <a:p>
                      <a:pPr algn="l"/>
                      <a:r>
                        <a:rPr lang="en-US" sz="1200" dirty="0" smtClean="0"/>
                        <a:t>Bits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Value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lang="en-US" sz="1200" dirty="0" smtClean="0"/>
                        <a:t>Comment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309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200" dirty="0" smtClean="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200" dirty="0" smtClean="0"/>
                        <a:t>This is a type defining</a:t>
                      </a:r>
                      <a:r>
                        <a:rPr lang="en-US" sz="1200" baseline="0" dirty="0" smtClean="0"/>
                        <a:t> word</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30926">
                <a:tc>
                  <a:txBody>
                    <a:bodyPr/>
                    <a:lstStyle/>
                    <a:p>
                      <a:r>
                        <a:rPr lang="en-US" sz="1200" dirty="0" smtClean="0"/>
                        <a:t>30 – 27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2</a:t>
                      </a:r>
                      <a:endParaRPr lang="en-US" sz="12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Data</a:t>
                      </a:r>
                      <a:r>
                        <a:rPr lang="en-US" sz="1200" baseline="0" dirty="0" smtClean="0"/>
                        <a:t> t</a:t>
                      </a:r>
                      <a:r>
                        <a:rPr lang="en-US" sz="1200" dirty="0" smtClean="0"/>
                        <a:t>ype = </a:t>
                      </a:r>
                      <a:r>
                        <a:rPr lang="en-US" sz="1200" dirty="0" smtClean="0"/>
                        <a:t>event header</a:t>
                      </a:r>
                      <a:endParaRPr lang="en-US" sz="12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26 – 22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Slot ID</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Set by VME64 backplane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6570">
                <a:tc>
                  <a:txBody>
                    <a:bodyPr/>
                    <a:lstStyle/>
                    <a:p>
                      <a:r>
                        <a:rPr lang="en-US" sz="1200" dirty="0" smtClean="0"/>
                        <a:t>21 </a:t>
                      </a:r>
                      <a:r>
                        <a:rPr lang="en-US" sz="1200" dirty="0" smtClean="0"/>
                        <a:t>– </a:t>
                      </a:r>
                      <a:r>
                        <a:rPr lang="en-US" sz="1200" dirty="0" smtClean="0"/>
                        <a:t>20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aseline="0" dirty="0" smtClean="0"/>
                        <a:t>Module </a:t>
                      </a:r>
                      <a:r>
                        <a:rPr lang="en-US" sz="1200" baseline="0" dirty="0" smtClean="0"/>
                        <a:t>type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0=FADC250,  etc.</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926">
                <a:tc>
                  <a:txBody>
                    <a:bodyPr/>
                    <a:lstStyle/>
                    <a:p>
                      <a:r>
                        <a:rPr lang="en-US" sz="1200" dirty="0" smtClean="0"/>
                        <a:t>19 </a:t>
                      </a:r>
                      <a:r>
                        <a:rPr lang="en-US" sz="1200" dirty="0" smtClean="0"/>
                        <a:t>– 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dirty="0" smtClean="0"/>
                        <a:t>Trigger</a:t>
                      </a:r>
                      <a:r>
                        <a:rPr lang="en-US" sz="1200" baseline="0" dirty="0" smtClean="0"/>
                        <a:t> number</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1200" baseline="0" dirty="0" smtClean="0"/>
                        <a:t>ADC processing chip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6" name="Straight Connector 95"/>
          <p:cNvCxnSpPr>
            <a:stCxn id="142" idx="0"/>
          </p:cNvCxnSpPr>
          <p:nvPr/>
        </p:nvCxnSpPr>
        <p:spPr>
          <a:xfrm rot="5400000" flipH="1" flipV="1">
            <a:off x="6687295" y="3161556"/>
            <a:ext cx="303313" cy="38100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141" idx="0"/>
          </p:cNvCxnSpPr>
          <p:nvPr/>
        </p:nvCxnSpPr>
        <p:spPr>
          <a:xfrm rot="5400000" flipH="1" flipV="1">
            <a:off x="5677645" y="3085356"/>
            <a:ext cx="303313" cy="5334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5143502" y="1943100"/>
            <a:ext cx="990600" cy="4"/>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228725" y="590490"/>
            <a:ext cx="306705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Data Transport Record</a:t>
            </a:r>
            <a:endParaRPr lang="en-US" sz="2000" b="1" dirty="0">
              <a:latin typeface="Arial" pitchFamily="34" charset="0"/>
              <a:cs typeface="Arial" pitchFamily="34" charset="0"/>
            </a:endParaRPr>
          </a:p>
        </p:txBody>
      </p:sp>
      <p:cxnSp>
        <p:nvCxnSpPr>
          <p:cNvPr id="88" name="Straight Arrow Connector 87"/>
          <p:cNvCxnSpPr>
            <a:stCxn id="147" idx="3"/>
            <a:endCxn id="92" idx="1"/>
          </p:cNvCxnSpPr>
          <p:nvPr/>
        </p:nvCxnSpPr>
        <p:spPr>
          <a:xfrm>
            <a:off x="3810000" y="1877824"/>
            <a:ext cx="1752600" cy="699077"/>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5791200" y="1876425"/>
            <a:ext cx="11430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Unique source of this record</a:t>
            </a:r>
            <a:endParaRPr lang="en-US" sz="1200" dirty="0">
              <a:solidFill>
                <a:srgbClr val="0070C0"/>
              </a:solidFill>
            </a:endParaRPr>
          </a:p>
        </p:txBody>
      </p:sp>
      <p:sp>
        <p:nvSpPr>
          <p:cNvPr id="100" name="TextBox 99"/>
          <p:cNvSpPr txBox="1"/>
          <p:nvPr/>
        </p:nvSpPr>
        <p:spPr>
          <a:xfrm>
            <a:off x="6629400" y="1524000"/>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banks</a:t>
            </a:r>
            <a:endParaRPr lang="en-US" sz="1200" dirty="0">
              <a:solidFill>
                <a:srgbClr val="0070C0"/>
              </a:solidFill>
            </a:endParaRPr>
          </a:p>
        </p:txBody>
      </p:sp>
      <p:sp>
        <p:nvSpPr>
          <p:cNvPr id="101" name="TextBox 100"/>
          <p:cNvSpPr txBox="1"/>
          <p:nvPr/>
        </p:nvSpPr>
        <p:spPr>
          <a:xfrm>
            <a:off x="7286625" y="1876425"/>
            <a:ext cx="1066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Lowest 8 bits of Record ID</a:t>
            </a:r>
            <a:endParaRPr lang="en-US" sz="1200" dirty="0">
              <a:solidFill>
                <a:srgbClr val="0070C0"/>
              </a:solidFill>
            </a:endParaRPr>
          </a:p>
        </p:txBody>
      </p:sp>
      <p:sp>
        <p:nvSpPr>
          <p:cNvPr id="106" name="TextBox 105"/>
          <p:cNvSpPr txBox="1"/>
          <p:nvPr/>
        </p:nvSpPr>
        <p:spPr>
          <a:xfrm>
            <a:off x="5105400" y="457200"/>
            <a:ext cx="3200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following 32-bit words in evio bank.</a:t>
            </a:r>
            <a:endParaRPr lang="en-US" sz="1200" dirty="0">
              <a:solidFill>
                <a:srgbClr val="0070C0"/>
              </a:solidFill>
            </a:endParaRPr>
          </a:p>
        </p:txBody>
      </p:sp>
      <p:sp>
        <p:nvSpPr>
          <p:cNvPr id="131" name="TextBox 130"/>
          <p:cNvSpPr txBox="1"/>
          <p:nvPr/>
        </p:nvSpPr>
        <p:spPr>
          <a:xfrm>
            <a:off x="5105400" y="5373469"/>
            <a:ext cx="3200400" cy="646331"/>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Each payload bank can be a Physics Event, ROC Raw Record, Run Control Event, or some kind of user event.</a:t>
            </a:r>
            <a:endParaRPr lang="en-US" sz="1200" dirty="0">
              <a:solidFill>
                <a:srgbClr val="0070C0"/>
              </a:solidFill>
            </a:endParaRPr>
          </a:p>
        </p:txBody>
      </p:sp>
      <p:grpSp>
        <p:nvGrpSpPr>
          <p:cNvPr id="139" name="Group 138"/>
          <p:cNvGrpSpPr/>
          <p:nvPr/>
        </p:nvGrpSpPr>
        <p:grpSpPr>
          <a:xfrm>
            <a:off x="5562600" y="3050978"/>
            <a:ext cx="2209800" cy="277000"/>
            <a:chOff x="5791200" y="3124199"/>
            <a:chExt cx="2209800" cy="277000"/>
          </a:xfrm>
          <a:solidFill>
            <a:schemeClr val="bg1"/>
          </a:solidFill>
        </p:grpSpPr>
        <p:sp>
          <p:nvSpPr>
            <p:cNvPr id="136" name="TextBox 135"/>
            <p:cNvSpPr txBox="1"/>
            <p:nvPr/>
          </p:nvSpPr>
          <p:spPr>
            <a:xfrm>
              <a:off x="5791200" y="3124200"/>
              <a:ext cx="2209800" cy="276999"/>
            </a:xfrm>
            <a:prstGeom prst="rect">
              <a:avLst/>
            </a:prstGeom>
            <a:grpFill/>
            <a:ln w="19050">
              <a:solidFill>
                <a:schemeClr val="tx1"/>
              </a:solidFill>
            </a:ln>
          </p:spPr>
          <p:txBody>
            <a:bodyPr wrap="square" rtlCol="0">
              <a:spAutoFit/>
            </a:bodyPr>
            <a:lstStyle/>
            <a:p>
              <a:r>
                <a:rPr lang="en-US" sz="1200" b="1" dirty="0" smtClean="0"/>
                <a:t>     </a:t>
              </a:r>
              <a:r>
                <a:rPr lang="en-US" sz="1200" b="1" dirty="0" smtClean="0">
                  <a:latin typeface="Arial" pitchFamily="34" charset="0"/>
                  <a:cs typeface="Arial" pitchFamily="34" charset="0"/>
                </a:rPr>
                <a:t>0X0F00          0x01      PBs</a:t>
              </a:r>
              <a:endParaRPr lang="en-US" sz="1200" b="1" dirty="0">
                <a:latin typeface="Arial" pitchFamily="34" charset="0"/>
                <a:cs typeface="Arial" pitchFamily="34" charset="0"/>
              </a:endParaRPr>
            </a:p>
          </p:txBody>
        </p:sp>
        <p:cxnSp>
          <p:nvCxnSpPr>
            <p:cNvPr id="137" name="Straight Connector 136"/>
            <p:cNvCxnSpPr>
              <a:stCxn id="136" idx="0"/>
              <a:endCxn id="136" idx="2"/>
            </p:cNvCxnSpPr>
            <p:nvPr/>
          </p:nvCxnSpPr>
          <p:spPr>
            <a:xfrm rot="16200000" flipH="1">
              <a:off x="6757600" y="32626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40" name="Straight Arrow Connector 139"/>
          <p:cNvCxnSpPr>
            <a:stCxn id="78" idx="3"/>
            <a:endCxn id="136" idx="1"/>
          </p:cNvCxnSpPr>
          <p:nvPr/>
        </p:nvCxnSpPr>
        <p:spPr>
          <a:xfrm>
            <a:off x="3810000" y="2434026"/>
            <a:ext cx="1752600" cy="755453"/>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5105400" y="3503713"/>
            <a:ext cx="914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type = Record ID</a:t>
            </a:r>
            <a:endParaRPr lang="en-US" sz="1200" dirty="0">
              <a:solidFill>
                <a:srgbClr val="0070C0"/>
              </a:solidFill>
            </a:endParaRPr>
          </a:p>
        </p:txBody>
      </p:sp>
      <p:sp>
        <p:nvSpPr>
          <p:cNvPr id="142" name="TextBox 141"/>
          <p:cNvSpPr txBox="1"/>
          <p:nvPr/>
        </p:nvSpPr>
        <p:spPr>
          <a:xfrm>
            <a:off x="6191250" y="3503713"/>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a:t>
            </a:r>
            <a:r>
              <a:rPr lang="en-US" sz="1200" dirty="0" err="1" smtClean="0">
                <a:solidFill>
                  <a:srgbClr val="0070C0"/>
                </a:solidFill>
              </a:rPr>
              <a:t>ints</a:t>
            </a:r>
            <a:endParaRPr lang="en-US" sz="1200" dirty="0">
              <a:solidFill>
                <a:srgbClr val="0070C0"/>
              </a:solidFill>
            </a:endParaRPr>
          </a:p>
        </p:txBody>
      </p:sp>
      <p:sp>
        <p:nvSpPr>
          <p:cNvPr id="143" name="TextBox 142"/>
          <p:cNvSpPr txBox="1"/>
          <p:nvPr/>
        </p:nvSpPr>
        <p:spPr>
          <a:xfrm>
            <a:off x="7286625" y="3503713"/>
            <a:ext cx="1066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payload banks</a:t>
            </a:r>
            <a:endParaRPr lang="en-US" sz="1200" dirty="0">
              <a:solidFill>
                <a:srgbClr val="0070C0"/>
              </a:solidFill>
            </a:endParaRPr>
          </a:p>
        </p:txBody>
      </p:sp>
      <p:sp>
        <p:nvSpPr>
          <p:cNvPr id="144" name="TextBox 143"/>
          <p:cNvSpPr txBox="1"/>
          <p:nvPr/>
        </p:nvSpPr>
        <p:spPr>
          <a:xfrm>
            <a:off x="5105400" y="4230469"/>
            <a:ext cx="3200400" cy="1015663"/>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that, in combination with the Source ID, uniquely identifies this record. It is a counter incremented by the source. Reset to 0 at prestart. Only used for ROC Raw and Physics payloads. Value = -1 for user or control events.</a:t>
            </a:r>
            <a:endParaRPr lang="en-US" sz="1200" dirty="0">
              <a:solidFill>
                <a:srgbClr val="0070C0"/>
              </a:solidFill>
            </a:endParaRPr>
          </a:p>
        </p:txBody>
      </p:sp>
      <p:cxnSp>
        <p:nvCxnSpPr>
          <p:cNvPr id="146" name="Straight Arrow Connector 145"/>
          <p:cNvCxnSpPr>
            <a:stCxn id="106" idx="1"/>
            <a:endCxn id="50" idx="3"/>
          </p:cNvCxnSpPr>
          <p:nvPr/>
        </p:nvCxnSpPr>
        <p:spPr>
          <a:xfrm rot="10800000" flipV="1">
            <a:off x="3810000" y="595700"/>
            <a:ext cx="1295400" cy="1009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a:stCxn id="144" idx="1"/>
            <a:endCxn id="81" idx="3"/>
          </p:cNvCxnSpPr>
          <p:nvPr/>
        </p:nvCxnSpPr>
        <p:spPr>
          <a:xfrm rot="10800000">
            <a:off x="3810000" y="2707273"/>
            <a:ext cx="1295400" cy="20310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95" idx="2"/>
          </p:cNvCxnSpPr>
          <p:nvPr/>
        </p:nvCxnSpPr>
        <p:spPr>
          <a:xfrm rot="5400000">
            <a:off x="6255395" y="2407295"/>
            <a:ext cx="17651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131" idx="1"/>
            <a:endCxn id="84" idx="3"/>
          </p:cNvCxnSpPr>
          <p:nvPr/>
        </p:nvCxnSpPr>
        <p:spPr>
          <a:xfrm rot="10800000">
            <a:off x="3810000" y="3818841"/>
            <a:ext cx="1295400" cy="1877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762000" y="5715000"/>
            <a:ext cx="4038600" cy="523220"/>
          </a:xfrm>
          <a:prstGeom prst="rect">
            <a:avLst/>
          </a:prstGeom>
          <a:noFill/>
          <a:ln w="19050">
            <a:noFill/>
          </a:ln>
        </p:spPr>
        <p:txBody>
          <a:bodyPr wrap="square" rtlCol="0">
            <a:spAutoFit/>
          </a:bodyPr>
          <a:lstStyle/>
          <a:p>
            <a:r>
              <a:rPr lang="en-US" sz="1400" dirty="0" smtClean="0">
                <a:latin typeface="Arial" pitchFamily="34" charset="0"/>
                <a:cs typeface="Arial" pitchFamily="34" charset="0"/>
              </a:rPr>
              <a:t>Data Transport Records are used when sending all types of online CODA data over the network.</a:t>
            </a:r>
            <a:endParaRPr lang="en-US" sz="1400" dirty="0">
              <a:latin typeface="Arial" pitchFamily="34" charset="0"/>
              <a:cs typeface="Arial" pitchFamily="34" charset="0"/>
            </a:endParaRPr>
          </a:p>
        </p:txBody>
      </p:sp>
      <p:sp>
        <p:nvSpPr>
          <p:cNvPr id="4" name="Rectangle 3"/>
          <p:cNvSpPr/>
          <p:nvPr/>
        </p:nvSpPr>
        <p:spPr>
          <a:xfrm>
            <a:off x="1600200" y="1457325"/>
            <a:ext cx="2209800" cy="334327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1600200" y="14668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Record Length</a:t>
            </a:r>
            <a:endParaRPr lang="en-US" sz="1200" b="1" dirty="0">
              <a:latin typeface="Arial" pitchFamily="34" charset="0"/>
              <a:cs typeface="Arial" pitchFamily="34" charset="0"/>
            </a:endParaRPr>
          </a:p>
        </p:txBody>
      </p:sp>
      <p:grpSp>
        <p:nvGrpSpPr>
          <p:cNvPr id="76" name="Group 62"/>
          <p:cNvGrpSpPr/>
          <p:nvPr/>
        </p:nvGrpSpPr>
        <p:grpSpPr>
          <a:xfrm>
            <a:off x="1600200" y="2295525"/>
            <a:ext cx="2209800" cy="277000"/>
            <a:chOff x="3276600" y="1285874"/>
            <a:chExt cx="2209800" cy="277000"/>
          </a:xfrm>
        </p:grpSpPr>
        <p:sp>
          <p:nvSpPr>
            <p:cNvPr id="78" name="TextBox 77"/>
            <p:cNvSpPr txBox="1"/>
            <p:nvPr/>
          </p:nvSpPr>
          <p:spPr>
            <a:xfrm>
              <a:off x="3276600" y="1285875"/>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     0X0F00         0x01      PBs</a:t>
              </a:r>
              <a:endParaRPr lang="en-US" sz="1200" b="1" dirty="0">
                <a:latin typeface="Arial" pitchFamily="34" charset="0"/>
                <a:cs typeface="Arial" pitchFamily="34" charset="0"/>
              </a:endParaRPr>
            </a:p>
          </p:txBody>
        </p:sp>
        <p:cxnSp>
          <p:nvCxnSpPr>
            <p:cNvPr id="79" name="Straight Connector 78"/>
            <p:cNvCxnSpPr>
              <a:stCxn id="78" idx="0"/>
              <a:endCxn id="78" idx="2"/>
            </p:cNvCxnSpPr>
            <p:nvPr/>
          </p:nvCxnSpPr>
          <p:spPr>
            <a:xfrm rot="16200000" flipH="1">
              <a:off x="4243000" y="1424374"/>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0" name="TextBox 79"/>
          <p:cNvSpPr txBox="1"/>
          <p:nvPr/>
        </p:nvSpPr>
        <p:spPr>
          <a:xfrm>
            <a:off x="1600200" y="201930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2</a:t>
            </a:r>
            <a:endParaRPr lang="en-US" sz="1200" b="1" dirty="0">
              <a:latin typeface="Arial" pitchFamily="34" charset="0"/>
              <a:cs typeface="Arial" pitchFamily="34" charset="0"/>
            </a:endParaRPr>
          </a:p>
        </p:txBody>
      </p:sp>
      <p:sp>
        <p:nvSpPr>
          <p:cNvPr id="81" name="TextBox 80"/>
          <p:cNvSpPr txBox="1"/>
          <p:nvPr/>
        </p:nvSpPr>
        <p:spPr>
          <a:xfrm>
            <a:off x="1600200" y="2568773"/>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Record ID (counter)</a:t>
            </a:r>
            <a:endParaRPr lang="en-US" sz="1200" b="1" dirty="0">
              <a:latin typeface="Arial" pitchFamily="34" charset="0"/>
              <a:cs typeface="Arial" pitchFamily="34" charset="0"/>
            </a:endParaRPr>
          </a:p>
        </p:txBody>
      </p:sp>
      <p:sp>
        <p:nvSpPr>
          <p:cNvPr id="82" name="TextBox 81"/>
          <p:cNvSpPr txBox="1"/>
          <p:nvPr/>
        </p:nvSpPr>
        <p:spPr>
          <a:xfrm>
            <a:off x="1600200" y="2847975"/>
            <a:ext cx="2209800" cy="646331"/>
          </a:xfrm>
          <a:prstGeom prst="rect">
            <a:avLst/>
          </a:prstGeom>
          <a:noFill/>
          <a:ln w="19050">
            <a:solidFill>
              <a:schemeClr val="tx1"/>
            </a:solidFill>
          </a:ln>
        </p:spPr>
        <p:txBody>
          <a:bodyPr wrap="square" rtlCol="0">
            <a:spAutoFit/>
          </a:bodyPr>
          <a:lstStyle/>
          <a:p>
            <a:pPr algn="ctr"/>
            <a:endParaRPr lang="en-US" sz="1200" b="1" dirty="0" smtClean="0"/>
          </a:p>
          <a:p>
            <a:pPr algn="ctr"/>
            <a:r>
              <a:rPr lang="en-US" sz="1200" b="1" dirty="0" smtClean="0">
                <a:latin typeface="Arial" pitchFamily="34" charset="0"/>
                <a:cs typeface="Arial" pitchFamily="34" charset="0"/>
              </a:rPr>
              <a:t>Payload Bank</a:t>
            </a:r>
          </a:p>
          <a:p>
            <a:pPr algn="ctr"/>
            <a:endParaRPr lang="en-US" sz="1200" b="1" dirty="0" smtClean="0">
              <a:latin typeface="Arial" pitchFamily="34" charset="0"/>
              <a:cs typeface="Arial" pitchFamily="34" charset="0"/>
            </a:endParaRPr>
          </a:p>
        </p:txBody>
      </p:sp>
      <p:sp>
        <p:nvSpPr>
          <p:cNvPr id="84" name="TextBox 83"/>
          <p:cNvSpPr txBox="1"/>
          <p:nvPr/>
        </p:nvSpPr>
        <p:spPr>
          <a:xfrm>
            <a:off x="1600200" y="3495675"/>
            <a:ext cx="2209800" cy="646331"/>
          </a:xfrm>
          <a:prstGeom prst="rect">
            <a:avLst/>
          </a:prstGeom>
          <a:noFill/>
          <a:ln w="19050">
            <a:solidFill>
              <a:schemeClr val="tx1"/>
            </a:solidFill>
          </a:ln>
        </p:spPr>
        <p:txBody>
          <a:bodyPr wrap="square" rtlCol="0">
            <a:spAutoFit/>
          </a:bodyPr>
          <a:lstStyle/>
          <a:p>
            <a:pPr algn="ctr"/>
            <a:endParaRPr lang="en-US" sz="1200" b="1" dirty="0" smtClean="0"/>
          </a:p>
          <a:p>
            <a:pPr algn="ctr"/>
            <a:r>
              <a:rPr lang="en-US" sz="1200" b="1" dirty="0" smtClean="0">
                <a:latin typeface="Arial" pitchFamily="34" charset="0"/>
                <a:cs typeface="Arial" pitchFamily="34" charset="0"/>
              </a:rPr>
              <a:t>Payload Bank</a:t>
            </a:r>
          </a:p>
          <a:p>
            <a:pPr algn="ctr"/>
            <a:endParaRPr lang="en-US" sz="1200" b="1" dirty="0" smtClean="0"/>
          </a:p>
        </p:txBody>
      </p:sp>
      <p:sp>
        <p:nvSpPr>
          <p:cNvPr id="107" name="TextBox 106"/>
          <p:cNvSpPr txBox="1"/>
          <p:nvPr/>
        </p:nvSpPr>
        <p:spPr>
          <a:xfrm>
            <a:off x="409575" y="1524000"/>
            <a:ext cx="838200" cy="338554"/>
          </a:xfrm>
          <a:prstGeom prst="rect">
            <a:avLst/>
          </a:prstGeom>
          <a:noFill/>
          <a:ln>
            <a:noFill/>
            <a:prstDash val="dash"/>
          </a:ln>
          <a:effectLst/>
        </p:spPr>
        <p:txBody>
          <a:bodyPr wrap="square" rtlCol="0">
            <a:spAutoFit/>
          </a:bodyPr>
          <a:lstStyle/>
          <a:p>
            <a:r>
              <a:rPr lang="en-US" sz="1600" dirty="0" smtClean="0">
                <a:solidFill>
                  <a:srgbClr val="0070C0"/>
                </a:solidFill>
                <a:cs typeface="Arial" pitchFamily="34" charset="0"/>
              </a:rPr>
              <a:t>Header</a:t>
            </a:r>
          </a:p>
        </p:txBody>
      </p:sp>
      <p:sp>
        <p:nvSpPr>
          <p:cNvPr id="110" name="TextBox 109"/>
          <p:cNvSpPr txBox="1"/>
          <p:nvPr/>
        </p:nvSpPr>
        <p:spPr>
          <a:xfrm>
            <a:off x="304800" y="2133600"/>
            <a:ext cx="990600" cy="584775"/>
          </a:xfrm>
          <a:prstGeom prst="rect">
            <a:avLst/>
          </a:prstGeom>
          <a:noFill/>
          <a:ln>
            <a:noFill/>
            <a:prstDash val="dash"/>
          </a:ln>
        </p:spPr>
        <p:txBody>
          <a:bodyPr wrap="square" rtlCol="0">
            <a:spAutoFit/>
          </a:bodyPr>
          <a:lstStyle/>
          <a:p>
            <a:pPr algn="ctr"/>
            <a:r>
              <a:rPr lang="en-US" sz="1600" dirty="0" smtClean="0">
                <a:solidFill>
                  <a:srgbClr val="0070C0"/>
                </a:solidFill>
                <a:cs typeface="Arial" pitchFamily="34" charset="0"/>
              </a:rPr>
              <a:t>Record ID Bank</a:t>
            </a:r>
          </a:p>
        </p:txBody>
      </p:sp>
      <p:sp>
        <p:nvSpPr>
          <p:cNvPr id="111" name="TextBox 110"/>
          <p:cNvSpPr txBox="1"/>
          <p:nvPr/>
        </p:nvSpPr>
        <p:spPr>
          <a:xfrm>
            <a:off x="381000" y="3505200"/>
            <a:ext cx="838200" cy="584775"/>
          </a:xfrm>
          <a:prstGeom prst="rect">
            <a:avLst/>
          </a:prstGeom>
          <a:noFill/>
          <a:ln>
            <a:noFill/>
            <a:prstDash val="dash"/>
          </a:ln>
        </p:spPr>
        <p:txBody>
          <a:bodyPr wrap="square" rtlCol="0">
            <a:spAutoFit/>
          </a:bodyPr>
          <a:lstStyle/>
          <a:p>
            <a:pPr algn="ctr"/>
            <a:r>
              <a:rPr lang="en-US" sz="1600" dirty="0" smtClean="0">
                <a:solidFill>
                  <a:srgbClr val="0070C0"/>
                </a:solidFill>
                <a:cs typeface="Arial" pitchFamily="34" charset="0"/>
              </a:rPr>
              <a:t>Payload Banks</a:t>
            </a:r>
          </a:p>
        </p:txBody>
      </p:sp>
      <p:sp>
        <p:nvSpPr>
          <p:cNvPr id="128" name="Left Brace 127"/>
          <p:cNvSpPr/>
          <p:nvPr/>
        </p:nvSpPr>
        <p:spPr>
          <a:xfrm>
            <a:off x="1219200" y="2057400"/>
            <a:ext cx="304800" cy="762000"/>
          </a:xfrm>
          <a:prstGeom prst="leftBrace">
            <a:avLst>
              <a:gd name="adj1" fmla="val 39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
        <p:nvSpPr>
          <p:cNvPr id="129" name="Left Brace 128"/>
          <p:cNvSpPr/>
          <p:nvPr/>
        </p:nvSpPr>
        <p:spPr>
          <a:xfrm>
            <a:off x="1219200" y="1447800"/>
            <a:ext cx="304800" cy="533400"/>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
        <p:nvSpPr>
          <p:cNvPr id="130" name="Left Brace 129"/>
          <p:cNvSpPr/>
          <p:nvPr/>
        </p:nvSpPr>
        <p:spPr>
          <a:xfrm>
            <a:off x="1219200" y="2895600"/>
            <a:ext cx="3048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cxnSp>
        <p:nvCxnSpPr>
          <p:cNvPr id="65" name="Straight Connector 64"/>
          <p:cNvCxnSpPr/>
          <p:nvPr/>
        </p:nvCxnSpPr>
        <p:spPr>
          <a:xfrm rot="16200000" flipH="1">
            <a:off x="3138100" y="243325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00200" y="4143375"/>
            <a:ext cx="2209800" cy="646331"/>
          </a:xfrm>
          <a:prstGeom prst="rect">
            <a:avLst/>
          </a:prstGeom>
          <a:noFill/>
          <a:ln w="19050">
            <a:solidFill>
              <a:schemeClr val="tx1"/>
            </a:solidFill>
          </a:ln>
        </p:spPr>
        <p:txBody>
          <a:bodyPr wrap="square" rtlCol="0">
            <a:spAutoFit/>
          </a:bodyPr>
          <a:lstStyle/>
          <a:p>
            <a:pPr algn="ctr"/>
            <a:endParaRPr lang="en-US" sz="1200" b="1" dirty="0" smtClean="0"/>
          </a:p>
          <a:p>
            <a:pPr algn="ctr"/>
            <a:r>
              <a:rPr lang="en-US" sz="1200" b="1" dirty="0" smtClean="0">
                <a:latin typeface="Arial" pitchFamily="34" charset="0"/>
                <a:cs typeface="Arial" pitchFamily="34" charset="0"/>
              </a:rPr>
              <a:t>Payload Bank</a:t>
            </a:r>
          </a:p>
          <a:p>
            <a:pPr algn="ctr"/>
            <a:endParaRPr lang="en-US" sz="1200" b="1" dirty="0" smtClean="0"/>
          </a:p>
        </p:txBody>
      </p:sp>
      <p:grpSp>
        <p:nvGrpSpPr>
          <p:cNvPr id="133" name="Group 132"/>
          <p:cNvGrpSpPr/>
          <p:nvPr/>
        </p:nvGrpSpPr>
        <p:grpSpPr>
          <a:xfrm>
            <a:off x="1600200" y="1739323"/>
            <a:ext cx="2209800" cy="279977"/>
            <a:chOff x="5562600" y="2130622"/>
            <a:chExt cx="2209800" cy="279977"/>
          </a:xfrm>
        </p:grpSpPr>
        <p:grpSp>
          <p:nvGrpSpPr>
            <p:cNvPr id="134" name="Group 62"/>
            <p:cNvGrpSpPr/>
            <p:nvPr/>
          </p:nvGrpSpPr>
          <p:grpSpPr>
            <a:xfrm>
              <a:off x="5562600" y="2130622"/>
              <a:ext cx="2209800" cy="277000"/>
              <a:chOff x="3276600" y="1371599"/>
              <a:chExt cx="2209800" cy="277000"/>
            </a:xfrm>
          </p:grpSpPr>
          <p:sp>
            <p:nvSpPr>
              <p:cNvPr id="147" name="TextBox 146"/>
              <p:cNvSpPr txBox="1"/>
              <p:nvPr/>
            </p:nvSpPr>
            <p:spPr>
              <a:xfrm>
                <a:off x="3276600" y="1371600"/>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T    Source ID    0x10      RID</a:t>
                </a:r>
                <a:endParaRPr lang="en-US" sz="1200" b="1" dirty="0">
                  <a:latin typeface="Arial" pitchFamily="34" charset="0"/>
                  <a:cs typeface="Arial" pitchFamily="34" charset="0"/>
                </a:endParaRPr>
              </a:p>
            </p:txBody>
          </p:sp>
          <p:cxnSp>
            <p:nvCxnSpPr>
              <p:cNvPr id="148" name="Straight Connector 147"/>
              <p:cNvCxnSpPr>
                <a:stCxn id="147" idx="0"/>
                <a:endCxn id="147" idx="2"/>
              </p:cNvCxnSpPr>
              <p:nvPr/>
            </p:nvCxnSpPr>
            <p:spPr>
              <a:xfrm rot="16200000" flipH="1">
                <a:off x="4243000" y="1510099"/>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5" name="Straight Connector 134"/>
            <p:cNvCxnSpPr/>
            <p:nvPr/>
          </p:nvCxnSpPr>
          <p:spPr>
            <a:xfrm rot="16200000" flipH="1">
              <a:off x="7100500" y="22721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5728901" y="22721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4" name="Elbow Connector 153"/>
          <p:cNvCxnSpPr>
            <a:stCxn id="101" idx="2"/>
            <a:endCxn id="92" idx="3"/>
          </p:cNvCxnSpPr>
          <p:nvPr/>
        </p:nvCxnSpPr>
        <p:spPr>
          <a:xfrm rot="5400000">
            <a:off x="7676808" y="2433683"/>
            <a:ext cx="238811" cy="476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57" name="Elbow Connector 156"/>
          <p:cNvCxnSpPr>
            <a:stCxn id="100" idx="2"/>
          </p:cNvCxnSpPr>
          <p:nvPr/>
        </p:nvCxnSpPr>
        <p:spPr>
          <a:xfrm rot="5400000">
            <a:off x="6806000" y="2157799"/>
            <a:ext cx="713601" cy="1588"/>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grpSp>
        <p:nvGrpSpPr>
          <p:cNvPr id="132" name="Group 131"/>
          <p:cNvGrpSpPr/>
          <p:nvPr/>
        </p:nvGrpSpPr>
        <p:grpSpPr>
          <a:xfrm>
            <a:off x="5562600" y="2438400"/>
            <a:ext cx="2209800" cy="279977"/>
            <a:chOff x="5562600" y="2130622"/>
            <a:chExt cx="2209800" cy="279977"/>
          </a:xfrm>
          <a:solidFill>
            <a:schemeClr val="bg1"/>
          </a:solidFill>
        </p:grpSpPr>
        <p:grpSp>
          <p:nvGrpSpPr>
            <p:cNvPr id="90" name="Group 62"/>
            <p:cNvGrpSpPr/>
            <p:nvPr/>
          </p:nvGrpSpPr>
          <p:grpSpPr>
            <a:xfrm>
              <a:off x="5562600" y="2130622"/>
              <a:ext cx="2209800" cy="277000"/>
              <a:chOff x="3276600" y="1371599"/>
              <a:chExt cx="2209800" cy="277000"/>
            </a:xfrm>
            <a:grpFill/>
          </p:grpSpPr>
          <p:sp>
            <p:nvSpPr>
              <p:cNvPr id="92" name="TextBox 91"/>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T    Source ID    0x10      RID</a:t>
                </a:r>
                <a:endParaRPr lang="en-US" sz="1200" b="1" dirty="0">
                  <a:latin typeface="Arial" pitchFamily="34" charset="0"/>
                  <a:cs typeface="Arial" pitchFamily="34" charset="0"/>
                </a:endParaRPr>
              </a:p>
            </p:txBody>
          </p:sp>
          <p:cxnSp>
            <p:nvCxnSpPr>
              <p:cNvPr id="93" name="Straight Connector 92"/>
              <p:cNvCxnSpPr>
                <a:stCxn id="92" idx="0"/>
                <a:endCxn id="92"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6" name="Straight Connector 125"/>
            <p:cNvCxnSpPr/>
            <p:nvPr/>
          </p:nvCxnSpPr>
          <p:spPr>
            <a:xfrm rot="16200000" flipH="1">
              <a:off x="7100500" y="22721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6200000" flipH="1">
              <a:off x="5728901" y="22721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4" name="TextBox 163"/>
          <p:cNvSpPr txBox="1"/>
          <p:nvPr/>
        </p:nvSpPr>
        <p:spPr>
          <a:xfrm>
            <a:off x="5105400" y="990600"/>
            <a:ext cx="3200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4-bit type of event in payload ( ROC Raw = 1, Physics = 2, User = 3, etc.)</a:t>
            </a:r>
            <a:endParaRPr lang="en-US" sz="1200" dirty="0">
              <a:solidFill>
                <a:srgbClr val="0070C0"/>
              </a:solidFill>
            </a:endParaRPr>
          </a:p>
        </p:txBody>
      </p:sp>
      <p:cxnSp>
        <p:nvCxnSpPr>
          <p:cNvPr id="169" name="Straight Connector 168"/>
          <p:cNvCxnSpPr/>
          <p:nvPr/>
        </p:nvCxnSpPr>
        <p:spPr>
          <a:xfrm rot="16200000" flipH="1">
            <a:off x="7100500" y="31865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Elbow Connector 170"/>
          <p:cNvCxnSpPr>
            <a:stCxn id="143" idx="0"/>
            <a:endCxn id="136" idx="3"/>
          </p:cNvCxnSpPr>
          <p:nvPr/>
        </p:nvCxnSpPr>
        <p:spPr>
          <a:xfrm rot="16200000" flipV="1">
            <a:off x="7639096" y="3322783"/>
            <a:ext cx="314234" cy="476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106" idx="1"/>
            <a:endCxn id="80" idx="3"/>
          </p:cNvCxnSpPr>
          <p:nvPr/>
        </p:nvCxnSpPr>
        <p:spPr>
          <a:xfrm rot="10800000" flipV="1">
            <a:off x="3810000" y="595700"/>
            <a:ext cx="12954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1" name="Straight Connector 200"/>
          <p:cNvCxnSpPr>
            <a:stCxn id="29" idx="2"/>
          </p:cNvCxnSpPr>
          <p:nvPr/>
        </p:nvCxnSpPr>
        <p:spPr>
          <a:xfrm rot="16200000" flipH="1">
            <a:off x="5715000" y="533398"/>
            <a:ext cx="228600" cy="6858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123950" y="180201"/>
            <a:ext cx="306705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ROC Raw Data Record</a:t>
            </a:r>
            <a:endParaRPr lang="en-US" sz="2000" b="1" dirty="0">
              <a:latin typeface="Arial" pitchFamily="34" charset="0"/>
              <a:cs typeface="Arial" pitchFamily="34" charset="0"/>
            </a:endParaRPr>
          </a:p>
        </p:txBody>
      </p:sp>
      <p:cxnSp>
        <p:nvCxnSpPr>
          <p:cNvPr id="23" name="Straight Arrow Connector 22"/>
          <p:cNvCxnSpPr>
            <a:endCxn id="335" idx="1"/>
          </p:cNvCxnSpPr>
          <p:nvPr/>
        </p:nvCxnSpPr>
        <p:spPr>
          <a:xfrm flipV="1">
            <a:off x="3429000" y="1052898"/>
            <a:ext cx="1981200" cy="143533"/>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267200" y="6091535"/>
            <a:ext cx="4495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Each data block has M events. There are multiple blocks only if multiple DMAs used in data collection. See Data Block Bank diagram.</a:t>
            </a:r>
            <a:endParaRPr lang="en-US" sz="1200" dirty="0">
              <a:solidFill>
                <a:srgbClr val="0070C0"/>
              </a:solidFill>
            </a:endParaRPr>
          </a:p>
        </p:txBody>
      </p:sp>
      <p:cxnSp>
        <p:nvCxnSpPr>
          <p:cNvPr id="52" name="Straight Connector 51"/>
          <p:cNvCxnSpPr>
            <a:stCxn id="30" idx="2"/>
          </p:cNvCxnSpPr>
          <p:nvPr/>
        </p:nvCxnSpPr>
        <p:spPr>
          <a:xfrm rot="16200000" flipH="1">
            <a:off x="6477002" y="914395"/>
            <a:ext cx="304797" cy="1"/>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096000" y="484999"/>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banks</a:t>
            </a:r>
            <a:endParaRPr lang="en-US" sz="1200" dirty="0">
              <a:solidFill>
                <a:srgbClr val="0070C0"/>
              </a:solidFill>
            </a:endParaRPr>
          </a:p>
        </p:txBody>
      </p:sp>
      <p:sp>
        <p:nvSpPr>
          <p:cNvPr id="31" name="TextBox 30"/>
          <p:cNvSpPr txBox="1"/>
          <p:nvPr/>
        </p:nvSpPr>
        <p:spPr>
          <a:xfrm>
            <a:off x="7239000" y="484999"/>
            <a:ext cx="1371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events</a:t>
            </a:r>
            <a:endParaRPr lang="en-US" sz="1200" dirty="0">
              <a:solidFill>
                <a:srgbClr val="0070C0"/>
              </a:solidFill>
            </a:endParaRPr>
          </a:p>
        </p:txBody>
      </p:sp>
      <p:cxnSp>
        <p:nvCxnSpPr>
          <p:cNvPr id="146" name="Straight Connector 145"/>
          <p:cNvCxnSpPr/>
          <p:nvPr/>
        </p:nvCxnSpPr>
        <p:spPr>
          <a:xfrm rot="10800000" flipV="1">
            <a:off x="4876800" y="1219198"/>
            <a:ext cx="5334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715000" y="1219198"/>
            <a:ext cx="685800" cy="304800"/>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
        <p:nvSpPr>
          <p:cNvPr id="150" name="TextBox 149"/>
          <p:cNvSpPr txBox="1"/>
          <p:nvPr/>
        </p:nvSpPr>
        <p:spPr>
          <a:xfrm>
            <a:off x="6858000" y="1523224"/>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193" name="Straight Arrow Connector 192"/>
          <p:cNvCxnSpPr>
            <a:stCxn id="150" idx="1"/>
          </p:cNvCxnSpPr>
          <p:nvPr/>
        </p:nvCxnSpPr>
        <p:spPr>
          <a:xfrm rot="10800000" flipV="1">
            <a:off x="6400800" y="1661723"/>
            <a:ext cx="457200" cy="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953000" y="484999"/>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12 bit ROC  ID</a:t>
            </a:r>
            <a:endParaRPr lang="en-US" sz="1200" dirty="0">
              <a:solidFill>
                <a:srgbClr val="0070C0"/>
              </a:solidFill>
            </a:endParaRPr>
          </a:p>
        </p:txBody>
      </p:sp>
      <p:sp>
        <p:nvSpPr>
          <p:cNvPr id="236" name="TextBox 235"/>
          <p:cNvSpPr txBox="1"/>
          <p:nvPr/>
        </p:nvSpPr>
        <p:spPr>
          <a:xfrm>
            <a:off x="4267200" y="5029200"/>
            <a:ext cx="4495800" cy="1015663"/>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Lower 32 bits of event number used for building. Starts at 1. Event builder tracks/uses full 64-bit value. 48 bit timestamp used for building. </a:t>
            </a:r>
            <a:r>
              <a:rPr lang="en-US" sz="1200" dirty="0" smtClean="0">
                <a:solidFill>
                  <a:srgbClr val="0070C0"/>
                </a:solidFill>
              </a:rPr>
              <a:t>Other, misc. </a:t>
            </a:r>
            <a:r>
              <a:rPr lang="en-US" sz="1200" dirty="0" smtClean="0">
                <a:solidFill>
                  <a:srgbClr val="0070C0"/>
                </a:solidFill>
              </a:rPr>
              <a:t>data </a:t>
            </a:r>
            <a:r>
              <a:rPr lang="en-US" sz="1200" dirty="0" smtClean="0">
                <a:solidFill>
                  <a:srgbClr val="0070C0"/>
                </a:solidFill>
              </a:rPr>
              <a:t>is optional</a:t>
            </a:r>
            <a:r>
              <a:rPr lang="en-US" sz="1200" dirty="0" smtClean="0">
                <a:solidFill>
                  <a:srgbClr val="0070C0"/>
                </a:solidFill>
              </a:rPr>
              <a:t>, but events from a particular run must have same type and number of data</a:t>
            </a:r>
            <a:r>
              <a:rPr lang="en-US" sz="1200" dirty="0" smtClean="0">
                <a:solidFill>
                  <a:srgbClr val="0070C0"/>
                </a:solidFill>
              </a:rPr>
              <a:t>. </a:t>
            </a:r>
            <a:r>
              <a:rPr lang="en-US" sz="1200" dirty="0" smtClean="0">
                <a:solidFill>
                  <a:srgbClr val="0070C0"/>
                </a:solidFill>
              </a:rPr>
              <a:t>Misc. data will </a:t>
            </a:r>
            <a:r>
              <a:rPr lang="en-US" sz="1200" b="1" i="1" dirty="0" smtClean="0">
                <a:solidFill>
                  <a:srgbClr val="0070C0"/>
                </a:solidFill>
              </a:rPr>
              <a:t>not</a:t>
            </a:r>
            <a:r>
              <a:rPr lang="en-US" sz="1200" dirty="0" smtClean="0">
                <a:solidFill>
                  <a:srgbClr val="0070C0"/>
                </a:solidFill>
              </a:rPr>
              <a:t> make it through the standard </a:t>
            </a:r>
            <a:r>
              <a:rPr lang="en-US" sz="1200" dirty="0" err="1" smtClean="0">
                <a:solidFill>
                  <a:srgbClr val="0070C0"/>
                </a:solidFill>
              </a:rPr>
              <a:t>disentangler</a:t>
            </a:r>
            <a:r>
              <a:rPr lang="en-US" sz="1200" dirty="0" smtClean="0">
                <a:solidFill>
                  <a:srgbClr val="0070C0"/>
                </a:solidFill>
              </a:rPr>
              <a:t>.</a:t>
            </a:r>
            <a:endParaRPr lang="en-US" sz="1200" dirty="0">
              <a:solidFill>
                <a:srgbClr val="0070C0"/>
              </a:solidFill>
            </a:endParaRPr>
          </a:p>
        </p:txBody>
      </p:sp>
      <p:grpSp>
        <p:nvGrpSpPr>
          <p:cNvPr id="340" name="Group 339"/>
          <p:cNvGrpSpPr/>
          <p:nvPr/>
        </p:nvGrpSpPr>
        <p:grpSpPr>
          <a:xfrm>
            <a:off x="5410200" y="914398"/>
            <a:ext cx="2209800" cy="276999"/>
            <a:chOff x="6096000" y="990600"/>
            <a:chExt cx="2209800" cy="276999"/>
          </a:xfrm>
          <a:solidFill>
            <a:schemeClr val="bg1"/>
          </a:solidFill>
        </p:grpSpPr>
        <p:grpSp>
          <p:nvGrpSpPr>
            <p:cNvPr id="338" name="Group 337"/>
            <p:cNvGrpSpPr/>
            <p:nvPr/>
          </p:nvGrpSpPr>
          <p:grpSpPr>
            <a:xfrm>
              <a:off x="6096000" y="990600"/>
              <a:ext cx="2209800" cy="276999"/>
              <a:chOff x="6248400" y="1066800"/>
              <a:chExt cx="2209800" cy="276999"/>
            </a:xfrm>
            <a:grpFill/>
          </p:grpSpPr>
          <p:sp>
            <p:nvSpPr>
              <p:cNvPr id="335" name="TextBox 334"/>
              <p:cNvSpPr txBox="1"/>
              <p:nvPr/>
            </p:nvSpPr>
            <p:spPr>
              <a:xfrm>
                <a:off x="6248400" y="10668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ROC ID     0x10        M</a:t>
                </a:r>
                <a:endParaRPr lang="en-US" sz="1200" b="1" dirty="0">
                  <a:latin typeface="Arial" pitchFamily="34" charset="0"/>
                  <a:cs typeface="Arial" pitchFamily="34" charset="0"/>
                </a:endParaRPr>
              </a:p>
            </p:txBody>
          </p:sp>
          <p:cxnSp>
            <p:nvCxnSpPr>
              <p:cNvPr id="336" name="Straight Connector 335"/>
              <p:cNvCxnSpPr/>
              <p:nvPr/>
            </p:nvCxnSpPr>
            <p:spPr>
              <a:xfrm rot="16200000" flipH="1">
                <a:off x="6414700" y="12053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7" name="Straight Connector 336"/>
              <p:cNvCxnSpPr/>
              <p:nvPr/>
            </p:nvCxnSpPr>
            <p:spPr>
              <a:xfrm rot="16200000" flipH="1">
                <a:off x="7786300" y="12053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39" name="Straight Connector 338"/>
            <p:cNvCxnSpPr/>
            <p:nvPr/>
          </p:nvCxnSpPr>
          <p:spPr>
            <a:xfrm rot="16200000" flipH="1">
              <a:off x="7024300" y="11291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0" name="Group 179"/>
          <p:cNvGrpSpPr/>
          <p:nvPr/>
        </p:nvGrpSpPr>
        <p:grpSpPr>
          <a:xfrm>
            <a:off x="4876800" y="1523998"/>
            <a:ext cx="1715626" cy="1327912"/>
            <a:chOff x="5562600" y="1600200"/>
            <a:chExt cx="1715626" cy="1327912"/>
          </a:xfrm>
        </p:grpSpPr>
        <p:sp>
          <p:nvSpPr>
            <p:cNvPr id="151" name="TextBox 150"/>
            <p:cNvSpPr txBox="1"/>
            <p:nvPr/>
          </p:nvSpPr>
          <p:spPr>
            <a:xfrm rot="3272050">
              <a:off x="5399811" y="2201979"/>
              <a:ext cx="990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Single event mode</a:t>
              </a:r>
            </a:p>
          </p:txBody>
        </p:sp>
        <p:sp>
          <p:nvSpPr>
            <p:cNvPr id="181" name="TextBox 180"/>
            <p:cNvSpPr txBox="1"/>
            <p:nvPr/>
          </p:nvSpPr>
          <p:spPr>
            <a:xfrm rot="3252188">
              <a:off x="5960836" y="2147014"/>
              <a:ext cx="7620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Reserved</a:t>
              </a:r>
              <a:endParaRPr lang="en-US" sz="1200" dirty="0">
                <a:solidFill>
                  <a:srgbClr val="0070C0"/>
                </a:solidFill>
              </a:endParaRPr>
            </a:p>
          </p:txBody>
        </p:sp>
        <p:sp>
          <p:nvSpPr>
            <p:cNvPr id="182" name="TextBox 181"/>
            <p:cNvSpPr txBox="1"/>
            <p:nvPr/>
          </p:nvSpPr>
          <p:spPr>
            <a:xfrm rot="3222158">
              <a:off x="6441705" y="2050588"/>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Error</a:t>
              </a:r>
              <a:endParaRPr lang="en-US" sz="1200" dirty="0">
                <a:solidFill>
                  <a:srgbClr val="0070C0"/>
                </a:solidFill>
              </a:endParaRPr>
            </a:p>
          </p:txBody>
        </p:sp>
        <p:sp>
          <p:nvSpPr>
            <p:cNvPr id="183" name="TextBox 182"/>
            <p:cNvSpPr txBox="1"/>
            <p:nvPr/>
          </p:nvSpPr>
          <p:spPr>
            <a:xfrm rot="3150932">
              <a:off x="6873027" y="2052891"/>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Sync</a:t>
              </a:r>
              <a:endParaRPr lang="en-US" sz="1200" dirty="0">
                <a:solidFill>
                  <a:srgbClr val="0070C0"/>
                </a:solidFill>
              </a:endParaRPr>
            </a:p>
          </p:txBody>
        </p:sp>
        <p:grpSp>
          <p:nvGrpSpPr>
            <p:cNvPr id="353" name="Group 352"/>
            <p:cNvGrpSpPr/>
            <p:nvPr/>
          </p:nvGrpSpPr>
          <p:grpSpPr>
            <a:xfrm>
              <a:off x="5562600" y="1600200"/>
              <a:ext cx="1524000" cy="277000"/>
              <a:chOff x="5562600" y="1600200"/>
              <a:chExt cx="1524000" cy="277000"/>
            </a:xfrm>
          </p:grpSpPr>
          <p:sp>
            <p:nvSpPr>
              <p:cNvPr id="75" name="TextBox 74"/>
              <p:cNvSpPr txBox="1"/>
              <p:nvPr/>
            </p:nvSpPr>
            <p:spPr>
              <a:xfrm>
                <a:off x="5562600" y="1600201"/>
                <a:ext cx="15240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SE     R     ER    SY</a:t>
                </a:r>
                <a:endParaRPr lang="en-US" sz="1200" b="1" dirty="0">
                  <a:latin typeface="Arial" pitchFamily="34" charset="0"/>
                  <a:cs typeface="Arial" pitchFamily="34" charset="0"/>
                </a:endParaRPr>
              </a:p>
            </p:txBody>
          </p:sp>
          <p:cxnSp>
            <p:nvCxnSpPr>
              <p:cNvPr id="348" name="Straight Connector 347"/>
              <p:cNvCxnSpPr/>
              <p:nvPr/>
            </p:nvCxnSpPr>
            <p:spPr>
              <a:xfrm rot="16200000" flipH="1">
                <a:off x="6186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0" name="Straight Connector 349"/>
              <p:cNvCxnSpPr/>
              <p:nvPr/>
            </p:nvCxnSpPr>
            <p:spPr>
              <a:xfrm rot="16200000" flipH="1">
                <a:off x="5805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2" name="Straight Connector 351"/>
              <p:cNvCxnSpPr/>
              <p:nvPr/>
            </p:nvCxnSpPr>
            <p:spPr>
              <a:xfrm rot="16200000" flipH="1">
                <a:off x="6567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01" name="TextBox 100"/>
          <p:cNvSpPr txBox="1"/>
          <p:nvPr/>
        </p:nvSpPr>
        <p:spPr>
          <a:xfrm>
            <a:off x="304800" y="848380"/>
            <a:ext cx="838200" cy="338554"/>
          </a:xfrm>
          <a:prstGeom prst="rect">
            <a:avLst/>
          </a:prstGeom>
          <a:noFill/>
          <a:ln>
            <a:noFill/>
            <a:prstDash val="dash"/>
          </a:ln>
          <a:effectLst/>
        </p:spPr>
        <p:txBody>
          <a:bodyPr wrap="square" rtlCol="0">
            <a:spAutoFit/>
          </a:bodyPr>
          <a:lstStyle/>
          <a:p>
            <a:r>
              <a:rPr lang="en-US" sz="1600" dirty="0" smtClean="0">
                <a:solidFill>
                  <a:srgbClr val="0070C0"/>
                </a:solidFill>
              </a:rPr>
              <a:t>Header</a:t>
            </a:r>
          </a:p>
        </p:txBody>
      </p:sp>
      <p:sp>
        <p:nvSpPr>
          <p:cNvPr id="102" name="TextBox 101"/>
          <p:cNvSpPr txBox="1"/>
          <p:nvPr/>
        </p:nvSpPr>
        <p:spPr>
          <a:xfrm>
            <a:off x="342900" y="2743200"/>
            <a:ext cx="762000" cy="584775"/>
          </a:xfrm>
          <a:prstGeom prst="rect">
            <a:avLst/>
          </a:prstGeom>
          <a:noFill/>
          <a:ln>
            <a:noFill/>
            <a:prstDash val="dash"/>
          </a:ln>
        </p:spPr>
        <p:txBody>
          <a:bodyPr wrap="square" rtlCol="0">
            <a:spAutoFit/>
          </a:bodyPr>
          <a:lstStyle/>
          <a:p>
            <a:pPr algn="ctr"/>
            <a:r>
              <a:rPr lang="en-US" sz="1600" dirty="0" smtClean="0">
                <a:solidFill>
                  <a:srgbClr val="0070C0"/>
                </a:solidFill>
              </a:rPr>
              <a:t>Trigger Bank</a:t>
            </a:r>
          </a:p>
        </p:txBody>
      </p:sp>
      <p:cxnSp>
        <p:nvCxnSpPr>
          <p:cNvPr id="240" name="Straight Arrow Connector 239"/>
          <p:cNvCxnSpPr>
            <a:stCxn id="171" idx="3"/>
            <a:endCxn id="188" idx="1"/>
          </p:cNvCxnSpPr>
          <p:nvPr/>
        </p:nvCxnSpPr>
        <p:spPr>
          <a:xfrm>
            <a:off x="3657600" y="1748106"/>
            <a:ext cx="1219200" cy="136219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3" name="Straight Arrow Connector 242"/>
          <p:cNvCxnSpPr>
            <a:stCxn id="159" idx="3"/>
            <a:endCxn id="192" idx="1"/>
          </p:cNvCxnSpPr>
          <p:nvPr/>
        </p:nvCxnSpPr>
        <p:spPr>
          <a:xfrm>
            <a:off x="3657600" y="3758001"/>
            <a:ext cx="1219200" cy="4191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9" name="Straight Arrow Connector 288"/>
          <p:cNvCxnSpPr>
            <a:stCxn id="39" idx="1"/>
            <a:endCxn id="121" idx="3"/>
          </p:cNvCxnSpPr>
          <p:nvPr/>
        </p:nvCxnSpPr>
        <p:spPr>
          <a:xfrm rot="10800000">
            <a:off x="3657600" y="5990542"/>
            <a:ext cx="609600" cy="3318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2" name="Straight Arrow Connector 291"/>
          <p:cNvCxnSpPr>
            <a:stCxn id="236" idx="1"/>
            <a:endCxn id="235" idx="1"/>
          </p:cNvCxnSpPr>
          <p:nvPr/>
        </p:nvCxnSpPr>
        <p:spPr>
          <a:xfrm rot="10800000">
            <a:off x="3962400" y="4305300"/>
            <a:ext cx="304800" cy="12317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31" name="Group 130"/>
          <p:cNvGrpSpPr/>
          <p:nvPr/>
        </p:nvGrpSpPr>
        <p:grpSpPr>
          <a:xfrm>
            <a:off x="4876800" y="2971800"/>
            <a:ext cx="3276600" cy="886601"/>
            <a:chOff x="5105400" y="2817910"/>
            <a:chExt cx="3276600" cy="886601"/>
          </a:xfrm>
        </p:grpSpPr>
        <p:sp>
          <p:nvSpPr>
            <p:cNvPr id="45" name="TextBox 44"/>
            <p:cNvSpPr txBox="1"/>
            <p:nvPr/>
          </p:nvSpPr>
          <p:spPr>
            <a:xfrm>
              <a:off x="5105400" y="3242846"/>
              <a:ext cx="990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type = Trigger </a:t>
              </a:r>
              <a:endParaRPr lang="en-US" sz="1200" dirty="0">
                <a:solidFill>
                  <a:srgbClr val="0070C0"/>
                </a:solidFill>
              </a:endParaRPr>
            </a:p>
          </p:txBody>
        </p:sp>
        <p:sp>
          <p:nvSpPr>
            <p:cNvPr id="46" name="TextBox 45"/>
            <p:cNvSpPr txBox="1"/>
            <p:nvPr/>
          </p:nvSpPr>
          <p:spPr>
            <a:xfrm>
              <a:off x="6162675" y="3242846"/>
              <a:ext cx="790575"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segments</a:t>
              </a:r>
              <a:endParaRPr lang="en-US" sz="1200" dirty="0">
                <a:solidFill>
                  <a:srgbClr val="0070C0"/>
                </a:solidFill>
              </a:endParaRPr>
            </a:p>
          </p:txBody>
        </p:sp>
        <p:sp>
          <p:nvSpPr>
            <p:cNvPr id="47" name="TextBox 46"/>
            <p:cNvSpPr txBox="1"/>
            <p:nvPr/>
          </p:nvSpPr>
          <p:spPr>
            <a:xfrm>
              <a:off x="7010400" y="3242846"/>
              <a:ext cx="1371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events</a:t>
              </a:r>
              <a:endParaRPr lang="en-US" sz="1200" dirty="0">
                <a:solidFill>
                  <a:srgbClr val="0070C0"/>
                </a:solidFill>
              </a:endParaRPr>
            </a:p>
          </p:txBody>
        </p:sp>
        <p:cxnSp>
          <p:nvCxnSpPr>
            <p:cNvPr id="56" name="Straight Connector 55"/>
            <p:cNvCxnSpPr>
              <a:stCxn id="46" idx="0"/>
            </p:cNvCxnSpPr>
            <p:nvPr/>
          </p:nvCxnSpPr>
          <p:spPr>
            <a:xfrm rot="16200000" flipV="1">
              <a:off x="6475365" y="3160248"/>
              <a:ext cx="150908" cy="142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45" idx="0"/>
            </p:cNvCxnSpPr>
            <p:nvPr/>
          </p:nvCxnSpPr>
          <p:spPr>
            <a:xfrm rot="5400000" flipH="1" flipV="1">
              <a:off x="5582396" y="3110242"/>
              <a:ext cx="150908" cy="114300"/>
            </a:xfrm>
            <a:prstGeom prst="line">
              <a:avLst/>
            </a:prstGeom>
          </p:spPr>
          <p:style>
            <a:lnRef idx="1">
              <a:schemeClr val="accent1"/>
            </a:lnRef>
            <a:fillRef idx="0">
              <a:schemeClr val="accent1"/>
            </a:fillRef>
            <a:effectRef idx="0">
              <a:schemeClr val="accent1"/>
            </a:effectRef>
            <a:fontRef idx="minor">
              <a:schemeClr val="tx1"/>
            </a:fontRef>
          </p:style>
        </p:cxnSp>
        <p:grpSp>
          <p:nvGrpSpPr>
            <p:cNvPr id="191" name="Group 190"/>
            <p:cNvGrpSpPr/>
            <p:nvPr/>
          </p:nvGrpSpPr>
          <p:grpSpPr>
            <a:xfrm>
              <a:off x="5105400" y="2817910"/>
              <a:ext cx="2209800" cy="277000"/>
              <a:chOff x="5562600" y="3075799"/>
              <a:chExt cx="2209800" cy="277000"/>
            </a:xfrm>
          </p:grpSpPr>
          <p:sp>
            <p:nvSpPr>
              <p:cNvPr id="188" name="TextBox 187"/>
              <p:cNvSpPr txBox="1"/>
              <p:nvPr/>
            </p:nvSpPr>
            <p:spPr>
              <a:xfrm>
                <a:off x="5562600" y="3075800"/>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     0x0F01         0x20        M</a:t>
                </a:r>
                <a:endParaRPr lang="en-US" sz="1200" b="1" dirty="0">
                  <a:latin typeface="Arial" pitchFamily="34" charset="0"/>
                  <a:cs typeface="Arial" pitchFamily="34" charset="0"/>
                </a:endParaRPr>
              </a:p>
            </p:txBody>
          </p:sp>
          <p:cxnSp>
            <p:nvCxnSpPr>
              <p:cNvPr id="189" name="Straight Connector 188"/>
              <p:cNvCxnSpPr>
                <a:stCxn id="188" idx="0"/>
                <a:endCxn id="188" idx="2"/>
              </p:cNvCxnSpPr>
              <p:nvPr/>
            </p:nvCxnSpPr>
            <p:spPr>
              <a:xfrm rot="16200000" flipH="1">
                <a:off x="6529000" y="3214299"/>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7100500" y="32143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06" name="Elbow Connector 305"/>
            <p:cNvCxnSpPr>
              <a:stCxn id="47" idx="0"/>
            </p:cNvCxnSpPr>
            <p:nvPr/>
          </p:nvCxnSpPr>
          <p:spPr>
            <a:xfrm rot="16200000" flipV="1">
              <a:off x="7362483" y="2909129"/>
              <a:ext cx="286435" cy="381000"/>
            </a:xfrm>
            <a:prstGeom prst="bentConnector2">
              <a:avLst/>
            </a:prstGeom>
          </p:spPr>
          <p:style>
            <a:lnRef idx="1">
              <a:schemeClr val="accent1"/>
            </a:lnRef>
            <a:fillRef idx="0">
              <a:schemeClr val="accent1"/>
            </a:fillRef>
            <a:effectRef idx="0">
              <a:schemeClr val="accent1"/>
            </a:effectRef>
            <a:fontRef idx="minor">
              <a:schemeClr val="tx1"/>
            </a:fontRef>
          </p:style>
        </p:cxnSp>
      </p:grpSp>
      <p:grpSp>
        <p:nvGrpSpPr>
          <p:cNvPr id="130" name="Group 129"/>
          <p:cNvGrpSpPr/>
          <p:nvPr/>
        </p:nvGrpSpPr>
        <p:grpSpPr>
          <a:xfrm>
            <a:off x="4876800" y="4038600"/>
            <a:ext cx="3276600" cy="895530"/>
            <a:chOff x="5105400" y="3932335"/>
            <a:chExt cx="3276600" cy="895530"/>
          </a:xfrm>
        </p:grpSpPr>
        <p:sp>
          <p:nvSpPr>
            <p:cNvPr id="219" name="TextBox 218"/>
            <p:cNvSpPr txBox="1"/>
            <p:nvPr/>
          </p:nvSpPr>
          <p:spPr>
            <a:xfrm>
              <a:off x="5105400" y="4366200"/>
              <a:ext cx="990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Event ID or Trigger Type</a:t>
              </a:r>
              <a:endParaRPr lang="en-US" sz="1200" dirty="0">
                <a:solidFill>
                  <a:srgbClr val="0070C0"/>
                </a:solidFill>
              </a:endParaRPr>
            </a:p>
          </p:txBody>
        </p:sp>
        <p:sp>
          <p:nvSpPr>
            <p:cNvPr id="220" name="TextBox 219"/>
            <p:cNvSpPr txBox="1"/>
            <p:nvPr/>
          </p:nvSpPr>
          <p:spPr>
            <a:xfrm>
              <a:off x="6096000" y="4366200"/>
              <a:ext cx="914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Segment of 32 bit </a:t>
              </a:r>
              <a:r>
                <a:rPr lang="en-US" sz="1200" dirty="0" err="1" smtClean="0">
                  <a:solidFill>
                    <a:srgbClr val="0070C0"/>
                  </a:solidFill>
                </a:rPr>
                <a:t>ints</a:t>
              </a:r>
              <a:endParaRPr lang="en-US" sz="1200" dirty="0">
                <a:solidFill>
                  <a:srgbClr val="0070C0"/>
                </a:solidFill>
              </a:endParaRPr>
            </a:p>
          </p:txBody>
        </p:sp>
        <p:sp>
          <p:nvSpPr>
            <p:cNvPr id="221" name="TextBox 220"/>
            <p:cNvSpPr txBox="1"/>
            <p:nvPr/>
          </p:nvSpPr>
          <p:spPr>
            <a:xfrm>
              <a:off x="7010400" y="4366200"/>
              <a:ext cx="1371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Length of segment</a:t>
              </a:r>
              <a:endParaRPr lang="en-US" sz="1200" dirty="0">
                <a:solidFill>
                  <a:srgbClr val="0070C0"/>
                </a:solidFill>
              </a:endParaRPr>
            </a:p>
          </p:txBody>
        </p:sp>
        <p:cxnSp>
          <p:nvCxnSpPr>
            <p:cNvPr id="223" name="Straight Connector 222"/>
            <p:cNvCxnSpPr>
              <a:stCxn id="220" idx="0"/>
            </p:cNvCxnSpPr>
            <p:nvPr/>
          </p:nvCxnSpPr>
          <p:spPr>
            <a:xfrm rot="16200000" flipV="1">
              <a:off x="6050906" y="3863906"/>
              <a:ext cx="233064" cy="771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4" name="Straight Connector 223"/>
            <p:cNvCxnSpPr>
              <a:stCxn id="219" idx="0"/>
            </p:cNvCxnSpPr>
            <p:nvPr/>
          </p:nvCxnSpPr>
          <p:spPr>
            <a:xfrm rot="16200000" flipV="1">
              <a:off x="5350818" y="4116318"/>
              <a:ext cx="233064" cy="266700"/>
            </a:xfrm>
            <a:prstGeom prst="line">
              <a:avLst/>
            </a:prstGeom>
          </p:spPr>
          <p:style>
            <a:lnRef idx="1">
              <a:schemeClr val="accent1"/>
            </a:lnRef>
            <a:fillRef idx="0">
              <a:schemeClr val="accent1"/>
            </a:fillRef>
            <a:effectRef idx="0">
              <a:schemeClr val="accent1"/>
            </a:effectRef>
            <a:fontRef idx="minor">
              <a:schemeClr val="tx1"/>
            </a:fontRef>
          </p:style>
        </p:cxnSp>
        <p:grpSp>
          <p:nvGrpSpPr>
            <p:cNvPr id="196" name="Group 195"/>
            <p:cNvGrpSpPr/>
            <p:nvPr/>
          </p:nvGrpSpPr>
          <p:grpSpPr>
            <a:xfrm>
              <a:off x="5105400" y="3932335"/>
              <a:ext cx="2209800" cy="277000"/>
              <a:chOff x="5562600" y="4218799"/>
              <a:chExt cx="2209800" cy="277000"/>
            </a:xfrm>
            <a:solidFill>
              <a:schemeClr val="bg1"/>
            </a:solidFill>
          </p:grpSpPr>
          <p:sp>
            <p:nvSpPr>
              <p:cNvPr id="192" name="TextBox 191"/>
              <p:cNvSpPr txBox="1"/>
              <p:nvPr/>
            </p:nvSpPr>
            <p:spPr>
              <a:xfrm>
                <a:off x="5562600" y="42188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 ID M     0x01       ID  Len M</a:t>
                </a:r>
                <a:endParaRPr lang="en-US" sz="1200" b="1" dirty="0">
                  <a:latin typeface="Arial" pitchFamily="34" charset="0"/>
                  <a:cs typeface="Arial" pitchFamily="34" charset="0"/>
                </a:endParaRPr>
              </a:p>
            </p:txBody>
          </p:sp>
          <p:cxnSp>
            <p:nvCxnSpPr>
              <p:cNvPr id="194" name="Straight Connector 193"/>
              <p:cNvCxnSpPr>
                <a:stCxn id="192" idx="0"/>
                <a:endCxn id="192" idx="2"/>
              </p:cNvCxnSpPr>
              <p:nvPr/>
            </p:nvCxnSpPr>
            <p:spPr>
              <a:xfrm rot="16200000" flipH="1">
                <a:off x="6529000" y="43572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rot="16200000" flipH="1">
                <a:off x="5957500" y="43573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09" name="Elbow Connector 308"/>
            <p:cNvCxnSpPr>
              <a:stCxn id="221" idx="0"/>
            </p:cNvCxnSpPr>
            <p:nvPr/>
          </p:nvCxnSpPr>
          <p:spPr>
            <a:xfrm rot="16200000" flipV="1">
              <a:off x="7358018" y="4028018"/>
              <a:ext cx="295364" cy="381000"/>
            </a:xfrm>
            <a:prstGeom prst="bentConnector2">
              <a:avLst/>
            </a:prstGeom>
          </p:spPr>
          <p:style>
            <a:lnRef idx="1">
              <a:schemeClr val="accent1"/>
            </a:lnRef>
            <a:fillRef idx="0">
              <a:schemeClr val="accent1"/>
            </a:fillRef>
            <a:effectRef idx="0">
              <a:schemeClr val="accent1"/>
            </a:effectRef>
            <a:fontRef idx="minor">
              <a:schemeClr val="tx1"/>
            </a:fontRef>
          </p:style>
        </p:cxnSp>
      </p:grpSp>
      <p:cxnSp>
        <p:nvCxnSpPr>
          <p:cNvPr id="324" name="Elbow Connector 323"/>
          <p:cNvCxnSpPr>
            <a:stCxn id="31" idx="2"/>
          </p:cNvCxnSpPr>
          <p:nvPr/>
        </p:nvCxnSpPr>
        <p:spPr>
          <a:xfrm rot="5400000">
            <a:off x="7626950" y="755048"/>
            <a:ext cx="290900" cy="30480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1295400" y="6367046"/>
            <a:ext cx="2590800" cy="338554"/>
          </a:xfrm>
          <a:prstGeom prst="rect">
            <a:avLst/>
          </a:prstGeom>
          <a:noFill/>
          <a:ln w="19050">
            <a:noFill/>
          </a:ln>
        </p:spPr>
        <p:txBody>
          <a:bodyPr wrap="square" rtlCol="0">
            <a:spAutoFit/>
          </a:bodyPr>
          <a:lstStyle/>
          <a:p>
            <a:r>
              <a:rPr lang="en-US" sz="800" dirty="0" smtClean="0">
                <a:solidFill>
                  <a:srgbClr val="FF0000"/>
                </a:solidFill>
                <a:latin typeface="Arial" pitchFamily="34" charset="0"/>
                <a:cs typeface="Arial" pitchFamily="34" charset="0"/>
              </a:rPr>
              <a:t>In single event mode:</a:t>
            </a:r>
            <a:r>
              <a:rPr lang="en-US" sz="800" dirty="0" smtClean="0">
                <a:latin typeface="Arial" pitchFamily="34" charset="0"/>
                <a:cs typeface="Arial" pitchFamily="34" charset="0"/>
              </a:rPr>
              <a:t>  There is no trigger bank in this record – it only contains Data Block Banks.</a:t>
            </a:r>
          </a:p>
        </p:txBody>
      </p:sp>
      <p:sp>
        <p:nvSpPr>
          <p:cNvPr id="235" name="Left Brace 234"/>
          <p:cNvSpPr/>
          <p:nvPr/>
        </p:nvSpPr>
        <p:spPr>
          <a:xfrm flipH="1">
            <a:off x="3657600" y="3886200"/>
            <a:ext cx="304800" cy="838200"/>
          </a:xfrm>
          <a:prstGeom prst="leftBrace">
            <a:avLst>
              <a:gd name="adj1" fmla="val 42708"/>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TextBox 103"/>
          <p:cNvSpPr txBox="1"/>
          <p:nvPr/>
        </p:nvSpPr>
        <p:spPr>
          <a:xfrm>
            <a:off x="381000" y="5181600"/>
            <a:ext cx="685800" cy="584775"/>
          </a:xfrm>
          <a:prstGeom prst="rect">
            <a:avLst/>
          </a:prstGeom>
          <a:noFill/>
          <a:ln>
            <a:noFill/>
            <a:prstDash val="dash"/>
          </a:ln>
        </p:spPr>
        <p:txBody>
          <a:bodyPr wrap="square" rtlCol="0">
            <a:spAutoFit/>
          </a:bodyPr>
          <a:lstStyle/>
          <a:p>
            <a:pPr algn="ctr"/>
            <a:r>
              <a:rPr lang="en-US" sz="1600" dirty="0" smtClean="0">
                <a:solidFill>
                  <a:srgbClr val="0070C0"/>
                </a:solidFill>
              </a:rPr>
              <a:t>Data Banks</a:t>
            </a:r>
          </a:p>
        </p:txBody>
      </p:sp>
      <p:sp>
        <p:nvSpPr>
          <p:cNvPr id="105" name="Left Brace 104"/>
          <p:cNvSpPr/>
          <p:nvPr/>
        </p:nvSpPr>
        <p:spPr>
          <a:xfrm>
            <a:off x="1066800" y="1295400"/>
            <a:ext cx="304800" cy="3429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106" name="Left Brace 105"/>
          <p:cNvSpPr/>
          <p:nvPr/>
        </p:nvSpPr>
        <p:spPr>
          <a:xfrm>
            <a:off x="1066800" y="772180"/>
            <a:ext cx="304800" cy="533400"/>
          </a:xfrm>
          <a:prstGeom prst="leftBrace">
            <a:avLst>
              <a:gd name="adj1" fmla="val 3125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112" name="Left Brace 111"/>
          <p:cNvSpPr/>
          <p:nvPr/>
        </p:nvSpPr>
        <p:spPr>
          <a:xfrm>
            <a:off x="1066800" y="4724400"/>
            <a:ext cx="304800" cy="16002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117" name="Rectangle 116"/>
          <p:cNvSpPr/>
          <p:nvPr/>
        </p:nvSpPr>
        <p:spPr>
          <a:xfrm>
            <a:off x="1447800" y="762000"/>
            <a:ext cx="2209800" cy="555242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118" name="TextBox 117"/>
          <p:cNvSpPr txBox="1"/>
          <p:nvPr/>
        </p:nvSpPr>
        <p:spPr>
          <a:xfrm>
            <a:off x="1447800" y="78170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Record Length</a:t>
            </a:r>
            <a:endParaRPr lang="en-US" sz="1200" b="1" dirty="0">
              <a:latin typeface="Arial" pitchFamily="34" charset="0"/>
              <a:cs typeface="Arial" pitchFamily="34" charset="0"/>
            </a:endParaRPr>
          </a:p>
        </p:txBody>
      </p:sp>
      <p:sp>
        <p:nvSpPr>
          <p:cNvPr id="119" name="TextBox 118"/>
          <p:cNvSpPr txBox="1"/>
          <p:nvPr/>
        </p:nvSpPr>
        <p:spPr>
          <a:xfrm>
            <a:off x="1447800" y="133415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Trigger Bank Length</a:t>
            </a:r>
            <a:endParaRPr lang="en-US" sz="1200" b="1" dirty="0">
              <a:latin typeface="Arial" pitchFamily="34" charset="0"/>
              <a:cs typeface="Arial" pitchFamily="34" charset="0"/>
            </a:endParaRPr>
          </a:p>
        </p:txBody>
      </p:sp>
      <p:sp>
        <p:nvSpPr>
          <p:cNvPr id="120" name="TextBox 119"/>
          <p:cNvSpPr txBox="1"/>
          <p:nvPr/>
        </p:nvSpPr>
        <p:spPr>
          <a:xfrm>
            <a:off x="1447800" y="4724400"/>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Block Bank 1</a:t>
            </a:r>
          </a:p>
          <a:p>
            <a:pPr algn="ctr"/>
            <a:endParaRPr lang="en-US" sz="1200" b="1" dirty="0" smtClean="0">
              <a:latin typeface="Arial" pitchFamily="34" charset="0"/>
              <a:cs typeface="Arial" pitchFamily="34" charset="0"/>
            </a:endParaRPr>
          </a:p>
        </p:txBody>
      </p:sp>
      <p:sp>
        <p:nvSpPr>
          <p:cNvPr id="121" name="TextBox 120"/>
          <p:cNvSpPr txBox="1"/>
          <p:nvPr/>
        </p:nvSpPr>
        <p:spPr>
          <a:xfrm>
            <a:off x="1447800" y="566737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Block Bank Last</a:t>
            </a:r>
          </a:p>
          <a:p>
            <a:pPr algn="ctr"/>
            <a:endParaRPr lang="en-US" sz="1200" b="1" dirty="0" smtClean="0">
              <a:latin typeface="Arial" pitchFamily="34" charset="0"/>
              <a:cs typeface="Arial" pitchFamily="34" charset="0"/>
            </a:endParaRPr>
          </a:p>
        </p:txBody>
      </p:sp>
      <p:sp>
        <p:nvSpPr>
          <p:cNvPr id="122" name="TextBox 121"/>
          <p:cNvSpPr txBox="1"/>
          <p:nvPr/>
        </p:nvSpPr>
        <p:spPr>
          <a:xfrm>
            <a:off x="1495425" y="3304401"/>
            <a:ext cx="2133600" cy="276999"/>
          </a:xfrm>
          <a:prstGeom prst="rect">
            <a:avLst/>
          </a:prstGeom>
          <a:noFill/>
          <a:ln>
            <a:noFill/>
            <a:prstDash val="dash"/>
          </a:ln>
          <a:effectLst/>
        </p:spPr>
        <p:txBody>
          <a:bodyPr wrap="square" rtlCol="0">
            <a:spAutoFit/>
          </a:bodyPr>
          <a:lstStyle/>
          <a:p>
            <a:r>
              <a:rPr lang="en-US" sz="1200" b="1" dirty="0" smtClean="0">
                <a:solidFill>
                  <a:srgbClr val="0070C0"/>
                </a:solidFill>
                <a:cs typeface="Arial" pitchFamily="34" charset="0"/>
              </a:rPr>
              <a:t>(One segment for each event)</a:t>
            </a:r>
          </a:p>
        </p:txBody>
      </p:sp>
      <p:grpSp>
        <p:nvGrpSpPr>
          <p:cNvPr id="126" name="Group 108"/>
          <p:cNvGrpSpPr/>
          <p:nvPr/>
        </p:nvGrpSpPr>
        <p:grpSpPr>
          <a:xfrm>
            <a:off x="1447800" y="1057929"/>
            <a:ext cx="2209800" cy="277000"/>
            <a:chOff x="1600200" y="971549"/>
            <a:chExt cx="2209800" cy="277000"/>
          </a:xfrm>
        </p:grpSpPr>
        <p:grpSp>
          <p:nvGrpSpPr>
            <p:cNvPr id="173" name="Group 62"/>
            <p:cNvGrpSpPr/>
            <p:nvPr/>
          </p:nvGrpSpPr>
          <p:grpSpPr>
            <a:xfrm>
              <a:off x="1600200" y="971549"/>
              <a:ext cx="2209800" cy="277000"/>
              <a:chOff x="3276600" y="1333498"/>
              <a:chExt cx="2209800" cy="277000"/>
            </a:xfrm>
          </p:grpSpPr>
          <p:sp>
            <p:nvSpPr>
              <p:cNvPr id="176" name="TextBox 175"/>
              <p:cNvSpPr txBox="1"/>
              <p:nvPr/>
            </p:nvSpPr>
            <p:spPr>
              <a:xfrm>
                <a:off x="3276600" y="1333499"/>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S      ROC ID     </a:t>
                </a:r>
                <a:r>
                  <a:rPr lang="en-US" sz="1200" b="1" dirty="0" smtClean="0">
                    <a:latin typeface="Arial" pitchFamily="34" charset="0"/>
                    <a:cs typeface="Arial" pitchFamily="34" charset="0"/>
                  </a:rPr>
                  <a:t> 0x10       </a:t>
                </a:r>
                <a:r>
                  <a:rPr lang="en-US" sz="1200" b="1" dirty="0" smtClean="0">
                    <a:latin typeface="Arial" pitchFamily="34" charset="0"/>
                    <a:cs typeface="Arial" pitchFamily="34" charset="0"/>
                  </a:rPr>
                  <a:t>M</a:t>
                </a:r>
                <a:endParaRPr lang="en-US" sz="1200" b="1" dirty="0">
                  <a:latin typeface="Arial" pitchFamily="34" charset="0"/>
                  <a:cs typeface="Arial" pitchFamily="34" charset="0"/>
                </a:endParaRPr>
              </a:p>
            </p:txBody>
          </p:sp>
          <p:cxnSp>
            <p:nvCxnSpPr>
              <p:cNvPr id="177" name="Straight Connector 176"/>
              <p:cNvCxnSpPr>
                <a:stCxn id="176" idx="0"/>
                <a:endCxn id="176" idx="2"/>
              </p:cNvCxnSpPr>
              <p:nvPr/>
            </p:nvCxnSpPr>
            <p:spPr>
              <a:xfrm rot="16200000" flipH="1">
                <a:off x="4243000" y="1471998"/>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74" name="Straight Connector 173"/>
            <p:cNvCxnSpPr/>
            <p:nvPr/>
          </p:nvCxnSpPr>
          <p:spPr>
            <a:xfrm rot="16200000" flipH="1">
              <a:off x="1766500" y="111005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rot="16200000" flipH="1">
              <a:off x="3138100" y="111005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1" name="Group 109"/>
          <p:cNvGrpSpPr/>
          <p:nvPr/>
        </p:nvGrpSpPr>
        <p:grpSpPr>
          <a:xfrm>
            <a:off x="1447800" y="1609605"/>
            <a:ext cx="2209800" cy="277000"/>
            <a:chOff x="1600200" y="971549"/>
            <a:chExt cx="2209800" cy="277000"/>
          </a:xfrm>
        </p:grpSpPr>
        <p:grpSp>
          <p:nvGrpSpPr>
            <p:cNvPr id="169" name="Group 62"/>
            <p:cNvGrpSpPr/>
            <p:nvPr/>
          </p:nvGrpSpPr>
          <p:grpSpPr>
            <a:xfrm>
              <a:off x="1600200" y="971549"/>
              <a:ext cx="2209800" cy="277000"/>
              <a:chOff x="3276600" y="1333498"/>
              <a:chExt cx="2209800" cy="277000"/>
            </a:xfrm>
          </p:grpSpPr>
          <p:sp>
            <p:nvSpPr>
              <p:cNvPr id="171" name="TextBox 170"/>
              <p:cNvSpPr txBox="1"/>
              <p:nvPr/>
            </p:nvSpPr>
            <p:spPr>
              <a:xfrm>
                <a:off x="3276600" y="1333499"/>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     0x0F01         0x20        M</a:t>
                </a:r>
                <a:endParaRPr lang="en-US" sz="1200" b="1" dirty="0">
                  <a:latin typeface="Arial" pitchFamily="34" charset="0"/>
                  <a:cs typeface="Arial" pitchFamily="34" charset="0"/>
                </a:endParaRPr>
              </a:p>
            </p:txBody>
          </p:sp>
          <p:cxnSp>
            <p:nvCxnSpPr>
              <p:cNvPr id="172" name="Straight Connector 171"/>
              <p:cNvCxnSpPr>
                <a:stCxn id="171" idx="0"/>
                <a:endCxn id="171" idx="2"/>
              </p:cNvCxnSpPr>
              <p:nvPr/>
            </p:nvCxnSpPr>
            <p:spPr>
              <a:xfrm rot="16200000" flipH="1">
                <a:off x="4243000" y="1471998"/>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70" name="Straight Connector 169"/>
            <p:cNvCxnSpPr/>
            <p:nvPr/>
          </p:nvCxnSpPr>
          <p:spPr>
            <a:xfrm rot="16200000" flipH="1">
              <a:off x="3138100" y="111005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3" name="Group 122"/>
          <p:cNvGrpSpPr/>
          <p:nvPr/>
        </p:nvGrpSpPr>
        <p:grpSpPr>
          <a:xfrm>
            <a:off x="1447800" y="1885950"/>
            <a:ext cx="2209800" cy="1381125"/>
            <a:chOff x="1447800" y="1885950"/>
            <a:chExt cx="2209800" cy="1381125"/>
          </a:xfrm>
        </p:grpSpPr>
        <p:sp>
          <p:nvSpPr>
            <p:cNvPr id="161" name="TextBox 160"/>
            <p:cNvSpPr txBox="1"/>
            <p:nvPr/>
          </p:nvSpPr>
          <p:spPr>
            <a:xfrm>
              <a:off x="1447800" y="216140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Number 1</a:t>
              </a:r>
              <a:endParaRPr lang="en-US" sz="1200" b="1" dirty="0">
                <a:latin typeface="Arial" pitchFamily="34" charset="0"/>
                <a:cs typeface="Arial" pitchFamily="34" charset="0"/>
              </a:endParaRPr>
            </a:p>
          </p:txBody>
        </p:sp>
        <p:sp>
          <p:nvSpPr>
            <p:cNvPr id="162" name="TextBox 161"/>
            <p:cNvSpPr txBox="1"/>
            <p:nvPr/>
          </p:nvSpPr>
          <p:spPr>
            <a:xfrm>
              <a:off x="1447800" y="243840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Timestamp1 </a:t>
              </a:r>
              <a:r>
                <a:rPr lang="en-US" sz="1200" b="1" dirty="0" smtClean="0">
                  <a:latin typeface="Arial" pitchFamily="34" charset="0"/>
                  <a:cs typeface="Arial" pitchFamily="34" charset="0"/>
                </a:rPr>
                <a:t>(47</a:t>
              </a:r>
              <a:r>
                <a:rPr lang="en-US" sz="1200" b="1" dirty="0" smtClean="0">
                  <a:latin typeface="Arial" pitchFamily="34" charset="0"/>
                  <a:cs typeface="Arial" pitchFamily="34" charset="0"/>
                </a:rPr>
                <a:t> – 32)</a:t>
              </a:r>
              <a:endParaRPr lang="en-US" sz="1200" b="1" dirty="0">
                <a:latin typeface="Arial" pitchFamily="34" charset="0"/>
                <a:cs typeface="Arial" pitchFamily="34" charset="0"/>
              </a:endParaRPr>
            </a:p>
          </p:txBody>
        </p:sp>
        <p:sp>
          <p:nvSpPr>
            <p:cNvPr id="163" name="TextBox 162"/>
            <p:cNvSpPr txBox="1"/>
            <p:nvPr/>
          </p:nvSpPr>
          <p:spPr>
            <a:xfrm>
              <a:off x="1447800" y="299007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Misc. 1 (?)</a:t>
              </a:r>
              <a:endParaRPr lang="en-US" sz="1200" b="1" dirty="0">
                <a:latin typeface="Arial" pitchFamily="34" charset="0"/>
                <a:cs typeface="Arial" pitchFamily="34" charset="0"/>
              </a:endParaRPr>
            </a:p>
          </p:txBody>
        </p:sp>
        <p:grpSp>
          <p:nvGrpSpPr>
            <p:cNvPr id="164" name="Group 122"/>
            <p:cNvGrpSpPr/>
            <p:nvPr/>
          </p:nvGrpSpPr>
          <p:grpSpPr>
            <a:xfrm>
              <a:off x="1447800" y="1885950"/>
              <a:ext cx="2209800" cy="277000"/>
              <a:chOff x="1600200" y="971549"/>
              <a:chExt cx="2209800" cy="277000"/>
            </a:xfrm>
          </p:grpSpPr>
          <p:grpSp>
            <p:nvGrpSpPr>
              <p:cNvPr id="165" name="Group 62"/>
              <p:cNvGrpSpPr/>
              <p:nvPr/>
            </p:nvGrpSpPr>
            <p:grpSpPr>
              <a:xfrm>
                <a:off x="1600200" y="971549"/>
                <a:ext cx="2209800" cy="277000"/>
                <a:chOff x="3276600" y="1333498"/>
                <a:chExt cx="2209800" cy="277000"/>
              </a:xfrm>
            </p:grpSpPr>
            <p:sp>
              <p:nvSpPr>
                <p:cNvPr id="167" name="TextBox 166"/>
                <p:cNvSpPr txBox="1"/>
                <p:nvPr/>
              </p:nvSpPr>
              <p:spPr>
                <a:xfrm>
                  <a:off x="3276600" y="1333499"/>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 ID 1      0x01       ID  Len 1</a:t>
                  </a:r>
                  <a:endParaRPr lang="en-US" sz="1200" b="1" dirty="0">
                    <a:latin typeface="Arial" pitchFamily="34" charset="0"/>
                    <a:cs typeface="Arial" pitchFamily="34" charset="0"/>
                  </a:endParaRPr>
                </a:p>
              </p:txBody>
            </p:sp>
            <p:cxnSp>
              <p:nvCxnSpPr>
                <p:cNvPr id="168" name="Straight Connector 167"/>
                <p:cNvCxnSpPr>
                  <a:stCxn id="167" idx="0"/>
                  <a:endCxn id="167" idx="2"/>
                </p:cNvCxnSpPr>
                <p:nvPr/>
              </p:nvCxnSpPr>
              <p:spPr>
                <a:xfrm rot="16200000" flipH="1">
                  <a:off x="4243000" y="1471998"/>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6" name="Straight Connector 165"/>
              <p:cNvCxnSpPr/>
              <p:nvPr/>
            </p:nvCxnSpPr>
            <p:spPr>
              <a:xfrm rot="16200000" flipH="1">
                <a:off x="1995100" y="111005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7" name="TextBox 126"/>
          <p:cNvSpPr txBox="1"/>
          <p:nvPr/>
        </p:nvSpPr>
        <p:spPr>
          <a:xfrm>
            <a:off x="1447800" y="5181600"/>
            <a:ext cx="2209800" cy="461665"/>
          </a:xfrm>
          <a:prstGeom prst="rect">
            <a:avLst/>
          </a:prstGeom>
          <a:noFill/>
          <a:ln>
            <a:noFill/>
            <a:prstDash val="dash"/>
          </a:ln>
          <a:effectLst/>
        </p:spPr>
        <p:txBody>
          <a:bodyPr wrap="square" rtlCol="0">
            <a:spAutoFit/>
          </a:bodyPr>
          <a:lstStyle/>
          <a:p>
            <a:pPr algn="ctr"/>
            <a:r>
              <a:rPr lang="en-US" sz="2400" b="1" dirty="0" smtClean="0">
                <a:solidFill>
                  <a:srgbClr val="0070C0"/>
                </a:solidFill>
                <a:cs typeface="Arial" pitchFamily="34" charset="0"/>
              </a:rPr>
              <a:t>…</a:t>
            </a:r>
          </a:p>
        </p:txBody>
      </p:sp>
      <p:sp>
        <p:nvSpPr>
          <p:cNvPr id="103" name="TextBox 102"/>
          <p:cNvSpPr txBox="1"/>
          <p:nvPr/>
        </p:nvSpPr>
        <p:spPr>
          <a:xfrm>
            <a:off x="1457325" y="271385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Timestamp1 </a:t>
            </a:r>
            <a:r>
              <a:rPr lang="en-US" sz="1200" b="1" dirty="0" smtClean="0">
                <a:latin typeface="Arial" pitchFamily="34" charset="0"/>
                <a:cs typeface="Arial" pitchFamily="34" charset="0"/>
              </a:rPr>
              <a:t>(31 –</a:t>
            </a:r>
            <a:r>
              <a:rPr lang="en-US" sz="1200" b="1" dirty="0" smtClean="0">
                <a:latin typeface="Arial" pitchFamily="34" charset="0"/>
                <a:cs typeface="Arial" pitchFamily="34" charset="0"/>
              </a:rPr>
              <a:t> 0)</a:t>
            </a:r>
            <a:endParaRPr lang="en-US" sz="1200" b="1" dirty="0">
              <a:latin typeface="Arial" pitchFamily="34" charset="0"/>
              <a:cs typeface="Arial" pitchFamily="34" charset="0"/>
            </a:endParaRPr>
          </a:p>
        </p:txBody>
      </p:sp>
      <p:grpSp>
        <p:nvGrpSpPr>
          <p:cNvPr id="115" name="Group 114"/>
          <p:cNvGrpSpPr/>
          <p:nvPr/>
        </p:nvGrpSpPr>
        <p:grpSpPr>
          <a:xfrm>
            <a:off x="1447800" y="3619500"/>
            <a:ext cx="2209800" cy="1104900"/>
            <a:chOff x="1447800" y="3619500"/>
            <a:chExt cx="2209800" cy="1104900"/>
          </a:xfrm>
        </p:grpSpPr>
        <p:grpSp>
          <p:nvGrpSpPr>
            <p:cNvPr id="152" name="Group 129"/>
            <p:cNvGrpSpPr/>
            <p:nvPr/>
          </p:nvGrpSpPr>
          <p:grpSpPr>
            <a:xfrm>
              <a:off x="1447800" y="3619500"/>
              <a:ext cx="2209800" cy="1104900"/>
              <a:chOff x="1600200" y="1828800"/>
              <a:chExt cx="2209800" cy="1104900"/>
            </a:xfrm>
          </p:grpSpPr>
          <p:sp>
            <p:nvSpPr>
              <p:cNvPr id="153" name="TextBox 152"/>
              <p:cNvSpPr txBox="1"/>
              <p:nvPr/>
            </p:nvSpPr>
            <p:spPr>
              <a:xfrm>
                <a:off x="1600200" y="210425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Event Number M</a:t>
                </a:r>
                <a:endParaRPr lang="en-US" sz="1200" b="1" dirty="0">
                  <a:latin typeface="Arial" pitchFamily="34" charset="0"/>
                  <a:cs typeface="Arial" pitchFamily="34" charset="0"/>
                </a:endParaRPr>
              </a:p>
            </p:txBody>
          </p:sp>
          <p:sp>
            <p:nvSpPr>
              <p:cNvPr id="154" name="TextBox 153"/>
              <p:cNvSpPr txBox="1"/>
              <p:nvPr/>
            </p:nvSpPr>
            <p:spPr>
              <a:xfrm>
                <a:off x="1600200" y="23812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 M</a:t>
                </a:r>
                <a:endParaRPr lang="en-US" sz="1200" b="1" dirty="0">
                  <a:latin typeface="Arial" pitchFamily="34" charset="0"/>
                  <a:cs typeface="Arial" pitchFamily="34" charset="0"/>
                </a:endParaRPr>
              </a:p>
            </p:txBody>
          </p:sp>
          <p:sp>
            <p:nvSpPr>
              <p:cNvPr id="155" name="TextBox 154"/>
              <p:cNvSpPr txBox="1"/>
              <p:nvPr/>
            </p:nvSpPr>
            <p:spPr>
              <a:xfrm>
                <a:off x="1600200" y="265670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Misc. M (?)</a:t>
                </a:r>
                <a:endParaRPr lang="en-US" sz="1200" b="1" dirty="0">
                  <a:latin typeface="Arial" pitchFamily="34" charset="0"/>
                  <a:cs typeface="Arial" pitchFamily="34" charset="0"/>
                </a:endParaRPr>
              </a:p>
            </p:txBody>
          </p:sp>
          <p:grpSp>
            <p:nvGrpSpPr>
              <p:cNvPr id="156" name="Group 122"/>
              <p:cNvGrpSpPr/>
              <p:nvPr/>
            </p:nvGrpSpPr>
            <p:grpSpPr>
              <a:xfrm>
                <a:off x="1600200" y="1828800"/>
                <a:ext cx="2209800" cy="277000"/>
                <a:chOff x="1600200" y="971549"/>
                <a:chExt cx="2209800" cy="277000"/>
              </a:xfrm>
            </p:grpSpPr>
            <p:grpSp>
              <p:nvGrpSpPr>
                <p:cNvPr id="157" name="Group 62"/>
                <p:cNvGrpSpPr/>
                <p:nvPr/>
              </p:nvGrpSpPr>
              <p:grpSpPr>
                <a:xfrm>
                  <a:off x="1600200" y="971549"/>
                  <a:ext cx="2209800" cy="277000"/>
                  <a:chOff x="3276600" y="1333498"/>
                  <a:chExt cx="2209800" cy="277000"/>
                </a:xfrm>
              </p:grpSpPr>
              <p:sp>
                <p:nvSpPr>
                  <p:cNvPr id="159" name="TextBox 158"/>
                  <p:cNvSpPr txBox="1"/>
                  <p:nvPr/>
                </p:nvSpPr>
                <p:spPr>
                  <a:xfrm>
                    <a:off x="3276600" y="1333499"/>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 ID M     0x01       ID  Len M</a:t>
                    </a:r>
                    <a:endParaRPr lang="en-US" sz="1200" b="1" dirty="0">
                      <a:latin typeface="Arial" pitchFamily="34" charset="0"/>
                      <a:cs typeface="Arial" pitchFamily="34" charset="0"/>
                    </a:endParaRPr>
                  </a:p>
                </p:txBody>
              </p:sp>
              <p:cxnSp>
                <p:nvCxnSpPr>
                  <p:cNvPr id="160" name="Straight Connector 159"/>
                  <p:cNvCxnSpPr>
                    <a:stCxn id="159" idx="0"/>
                    <a:endCxn id="159" idx="2"/>
                  </p:cNvCxnSpPr>
                  <p:nvPr/>
                </p:nvCxnSpPr>
                <p:spPr>
                  <a:xfrm rot="16200000" flipH="1">
                    <a:off x="4243000" y="1471998"/>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8" name="Straight Connector 157"/>
                <p:cNvCxnSpPr/>
                <p:nvPr/>
              </p:nvCxnSpPr>
              <p:spPr>
                <a:xfrm rot="16200000" flipH="1">
                  <a:off x="1995100" y="111005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08" name="Straight Connector 107"/>
            <p:cNvCxnSpPr/>
            <p:nvPr/>
          </p:nvCxnSpPr>
          <p:spPr>
            <a:xfrm>
              <a:off x="3124200" y="4314825"/>
              <a:ext cx="533400"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4" name="Straight Connector 113"/>
            <p:cNvCxnSpPr/>
            <p:nvPr/>
          </p:nvCxnSpPr>
          <p:spPr>
            <a:xfrm>
              <a:off x="1447800" y="4314825"/>
              <a:ext cx="533400"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52600" y="419100"/>
            <a:ext cx="20574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Physics Event</a:t>
            </a:r>
            <a:endParaRPr lang="en-US" sz="2000" b="1" dirty="0">
              <a:latin typeface="Arial" pitchFamily="34" charset="0"/>
              <a:cs typeface="Arial" pitchFamily="34" charset="0"/>
            </a:endParaRPr>
          </a:p>
        </p:txBody>
      </p:sp>
      <p:sp>
        <p:nvSpPr>
          <p:cNvPr id="7" name="TextBox 6"/>
          <p:cNvSpPr txBox="1"/>
          <p:nvPr/>
        </p:nvSpPr>
        <p:spPr>
          <a:xfrm>
            <a:off x="4800600" y="5648325"/>
            <a:ext cx="3733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Each data bank wraps 1 or more data blocks from a ROC.</a:t>
            </a:r>
          </a:p>
          <a:p>
            <a:r>
              <a:rPr lang="en-US" sz="1200" dirty="0" smtClean="0">
                <a:solidFill>
                  <a:srgbClr val="0070C0"/>
                </a:solidFill>
              </a:rPr>
              <a:t>One bank for each ROC. See </a:t>
            </a:r>
            <a:r>
              <a:rPr lang="en-US" sz="1200" dirty="0" smtClean="0">
                <a:solidFill>
                  <a:srgbClr val="0070C0"/>
                </a:solidFill>
              </a:rPr>
              <a:t>Data Bank diagram.</a:t>
            </a:r>
            <a:endParaRPr lang="en-US" sz="1200" dirty="0">
              <a:solidFill>
                <a:srgbClr val="0070C0"/>
              </a:solidFill>
            </a:endParaRPr>
          </a:p>
        </p:txBody>
      </p:sp>
      <p:cxnSp>
        <p:nvCxnSpPr>
          <p:cNvPr id="12" name="Straight Arrow Connector 11"/>
          <p:cNvCxnSpPr>
            <a:stCxn id="125" idx="3"/>
            <a:endCxn id="137" idx="1"/>
          </p:cNvCxnSpPr>
          <p:nvPr/>
        </p:nvCxnSpPr>
        <p:spPr>
          <a:xfrm>
            <a:off x="3810000" y="1938726"/>
            <a:ext cx="990600" cy="150417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800600" y="3729335"/>
            <a:ext cx="990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type = Built Trigger</a:t>
            </a:r>
            <a:endParaRPr lang="en-US" sz="1200" dirty="0">
              <a:solidFill>
                <a:srgbClr val="0070C0"/>
              </a:solidFill>
            </a:endParaRPr>
          </a:p>
        </p:txBody>
      </p:sp>
      <p:sp>
        <p:nvSpPr>
          <p:cNvPr id="14" name="TextBox 13"/>
          <p:cNvSpPr txBox="1"/>
          <p:nvPr/>
        </p:nvSpPr>
        <p:spPr>
          <a:xfrm>
            <a:off x="5867400" y="3729335"/>
            <a:ext cx="8382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segments</a:t>
            </a:r>
            <a:endParaRPr lang="en-US" sz="1200" dirty="0">
              <a:solidFill>
                <a:srgbClr val="0070C0"/>
              </a:solidFill>
            </a:endParaRPr>
          </a:p>
        </p:txBody>
      </p:sp>
      <p:sp>
        <p:nvSpPr>
          <p:cNvPr id="15" name="TextBox 14"/>
          <p:cNvSpPr txBox="1"/>
          <p:nvPr/>
        </p:nvSpPr>
        <p:spPr>
          <a:xfrm>
            <a:off x="6781800" y="3729335"/>
            <a:ext cx="1676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ROC (N) plus  2 common segments</a:t>
            </a:r>
            <a:endParaRPr lang="en-US" sz="1200" dirty="0">
              <a:solidFill>
                <a:srgbClr val="0070C0"/>
              </a:solidFill>
            </a:endParaRPr>
          </a:p>
        </p:txBody>
      </p:sp>
      <p:cxnSp>
        <p:nvCxnSpPr>
          <p:cNvPr id="18" name="Straight Arrow Connector 17"/>
          <p:cNvCxnSpPr>
            <a:stCxn id="7" idx="1"/>
            <a:endCxn id="71" idx="3"/>
          </p:cNvCxnSpPr>
          <p:nvPr/>
        </p:nvCxnSpPr>
        <p:spPr>
          <a:xfrm rot="10800000">
            <a:off x="3810000" y="5171392"/>
            <a:ext cx="990600" cy="7077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4" idx="0"/>
          </p:cNvCxnSpPr>
          <p:nvPr/>
        </p:nvCxnSpPr>
        <p:spPr>
          <a:xfrm rot="16200000" flipV="1">
            <a:off x="6155383" y="3598218"/>
            <a:ext cx="224135"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3" idx="0"/>
          </p:cNvCxnSpPr>
          <p:nvPr/>
        </p:nvCxnSpPr>
        <p:spPr>
          <a:xfrm rot="5400000" flipH="1" flipV="1">
            <a:off x="5277596" y="3596731"/>
            <a:ext cx="150908" cy="1143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800600" y="4572000"/>
            <a:ext cx="23622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Common or  ROC  Segments</a:t>
            </a:r>
            <a:endParaRPr lang="en-US" sz="1200" b="1" dirty="0">
              <a:latin typeface="Arial" pitchFamily="34" charset="0"/>
              <a:cs typeface="Arial" pitchFamily="34" charset="0"/>
            </a:endParaRPr>
          </a:p>
        </p:txBody>
      </p:sp>
      <p:sp>
        <p:nvSpPr>
          <p:cNvPr id="47" name="TextBox 46"/>
          <p:cNvSpPr txBox="1"/>
          <p:nvPr/>
        </p:nvSpPr>
        <p:spPr>
          <a:xfrm>
            <a:off x="4800600" y="5029200"/>
            <a:ext cx="2219325"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See Built Trigger Bank diagram</a:t>
            </a:r>
            <a:endParaRPr lang="en-US" sz="1200" dirty="0">
              <a:solidFill>
                <a:srgbClr val="0070C0"/>
              </a:solidFill>
            </a:endParaRPr>
          </a:p>
        </p:txBody>
      </p:sp>
      <p:cxnSp>
        <p:nvCxnSpPr>
          <p:cNvPr id="48" name="Straight Connector 47"/>
          <p:cNvCxnSpPr>
            <a:stCxn id="47" idx="0"/>
            <a:endCxn id="24" idx="2"/>
          </p:cNvCxnSpPr>
          <p:nvPr/>
        </p:nvCxnSpPr>
        <p:spPr>
          <a:xfrm rot="5400000" flipH="1" flipV="1">
            <a:off x="5855881" y="4903382"/>
            <a:ext cx="180201"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67" idx="3"/>
            <a:endCxn id="24" idx="1"/>
          </p:cNvCxnSpPr>
          <p:nvPr/>
        </p:nvCxnSpPr>
        <p:spPr>
          <a:xfrm>
            <a:off x="3810000" y="3415100"/>
            <a:ext cx="990600" cy="12954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1600200" y="952500"/>
            <a:ext cx="2209800" cy="45339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52" name="TextBox 51"/>
          <p:cNvSpPr txBox="1"/>
          <p:nvPr/>
        </p:nvSpPr>
        <p:spPr>
          <a:xfrm>
            <a:off x="1600200" y="97155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Physics Event Length</a:t>
            </a:r>
            <a:endParaRPr lang="en-US" sz="1200" b="1" dirty="0">
              <a:latin typeface="Arial" pitchFamily="34" charset="0"/>
              <a:cs typeface="Arial" pitchFamily="34" charset="0"/>
            </a:endParaRPr>
          </a:p>
        </p:txBody>
      </p:sp>
      <p:sp>
        <p:nvSpPr>
          <p:cNvPr id="55" name="TextBox 27"/>
          <p:cNvSpPr txBox="1"/>
          <p:nvPr/>
        </p:nvSpPr>
        <p:spPr>
          <a:xfrm>
            <a:off x="1600200" y="152322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Built Trigger Bank Length</a:t>
            </a:r>
            <a:endParaRPr lang="en-US" sz="1200" b="1" dirty="0">
              <a:latin typeface="Arial" pitchFamily="34" charset="0"/>
              <a:cs typeface="Arial" pitchFamily="34" charset="0"/>
            </a:endParaRPr>
          </a:p>
        </p:txBody>
      </p:sp>
      <p:sp>
        <p:nvSpPr>
          <p:cNvPr id="56" name="TextBox 55"/>
          <p:cNvSpPr txBox="1"/>
          <p:nvPr/>
        </p:nvSpPr>
        <p:spPr>
          <a:xfrm>
            <a:off x="1600200" y="355282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Bank 1</a:t>
            </a:r>
          </a:p>
          <a:p>
            <a:pPr algn="ctr"/>
            <a:endParaRPr lang="en-US" sz="1200" b="1" dirty="0" smtClean="0">
              <a:latin typeface="Arial" pitchFamily="34" charset="0"/>
              <a:cs typeface="Arial" pitchFamily="34" charset="0"/>
            </a:endParaRPr>
          </a:p>
        </p:txBody>
      </p:sp>
      <p:sp>
        <p:nvSpPr>
          <p:cNvPr id="57" name="TextBox 29"/>
          <p:cNvSpPr txBox="1"/>
          <p:nvPr/>
        </p:nvSpPr>
        <p:spPr>
          <a:xfrm>
            <a:off x="1600200" y="420052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a:t>
            </a:r>
          </a:p>
          <a:p>
            <a:pPr algn="ctr"/>
            <a:r>
              <a:rPr lang="en-US" sz="1200" b="1" dirty="0" smtClean="0">
                <a:latin typeface="Arial" pitchFamily="34" charset="0"/>
                <a:cs typeface="Arial" pitchFamily="34" charset="0"/>
              </a:rPr>
              <a:t> </a:t>
            </a:r>
          </a:p>
        </p:txBody>
      </p:sp>
      <p:sp>
        <p:nvSpPr>
          <p:cNvPr id="58" name="TextBox 57"/>
          <p:cNvSpPr txBox="1"/>
          <p:nvPr/>
        </p:nvSpPr>
        <p:spPr>
          <a:xfrm>
            <a:off x="457200" y="1052096"/>
            <a:ext cx="838200" cy="338554"/>
          </a:xfrm>
          <a:prstGeom prst="rect">
            <a:avLst/>
          </a:prstGeom>
          <a:noFill/>
          <a:ln>
            <a:noFill/>
            <a:prstDash val="dash"/>
          </a:ln>
          <a:effectLst/>
        </p:spPr>
        <p:txBody>
          <a:bodyPr wrap="square" rtlCol="0">
            <a:spAutoFit/>
          </a:bodyPr>
          <a:lstStyle/>
          <a:p>
            <a:r>
              <a:rPr lang="en-US" sz="1600" dirty="0" smtClean="0">
                <a:solidFill>
                  <a:srgbClr val="0070C0"/>
                </a:solidFill>
              </a:rPr>
              <a:t>Header</a:t>
            </a:r>
          </a:p>
        </p:txBody>
      </p:sp>
      <p:sp>
        <p:nvSpPr>
          <p:cNvPr id="59" name="TextBox 58"/>
          <p:cNvSpPr txBox="1"/>
          <p:nvPr/>
        </p:nvSpPr>
        <p:spPr>
          <a:xfrm>
            <a:off x="495300" y="2133600"/>
            <a:ext cx="762000" cy="830997"/>
          </a:xfrm>
          <a:prstGeom prst="rect">
            <a:avLst/>
          </a:prstGeom>
          <a:noFill/>
          <a:ln>
            <a:noFill/>
            <a:prstDash val="dash"/>
          </a:ln>
        </p:spPr>
        <p:txBody>
          <a:bodyPr wrap="square" rtlCol="0">
            <a:spAutoFit/>
          </a:bodyPr>
          <a:lstStyle/>
          <a:p>
            <a:pPr algn="ctr"/>
            <a:r>
              <a:rPr lang="en-US" sz="1600" dirty="0" smtClean="0">
                <a:solidFill>
                  <a:srgbClr val="0070C0"/>
                </a:solidFill>
              </a:rPr>
              <a:t>Built Trigger Bank</a:t>
            </a:r>
          </a:p>
        </p:txBody>
      </p:sp>
      <p:sp>
        <p:nvSpPr>
          <p:cNvPr id="60" name="TextBox 59"/>
          <p:cNvSpPr txBox="1"/>
          <p:nvPr/>
        </p:nvSpPr>
        <p:spPr>
          <a:xfrm>
            <a:off x="533400" y="4191000"/>
            <a:ext cx="685800" cy="584775"/>
          </a:xfrm>
          <a:prstGeom prst="rect">
            <a:avLst/>
          </a:prstGeom>
          <a:noFill/>
          <a:ln>
            <a:noFill/>
            <a:prstDash val="dash"/>
          </a:ln>
        </p:spPr>
        <p:txBody>
          <a:bodyPr wrap="square" rtlCol="0">
            <a:spAutoFit/>
          </a:bodyPr>
          <a:lstStyle/>
          <a:p>
            <a:pPr algn="ctr"/>
            <a:r>
              <a:rPr lang="en-US" sz="1600" dirty="0" smtClean="0">
                <a:solidFill>
                  <a:srgbClr val="0070C0"/>
                </a:solidFill>
              </a:rPr>
              <a:t>Data Banks</a:t>
            </a:r>
          </a:p>
        </p:txBody>
      </p:sp>
      <p:sp>
        <p:nvSpPr>
          <p:cNvPr id="61" name="Left Brace 60"/>
          <p:cNvSpPr/>
          <p:nvPr/>
        </p:nvSpPr>
        <p:spPr>
          <a:xfrm>
            <a:off x="1219200" y="1600200"/>
            <a:ext cx="3048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Left Brace 34"/>
          <p:cNvSpPr/>
          <p:nvPr/>
        </p:nvSpPr>
        <p:spPr>
          <a:xfrm>
            <a:off x="1219200" y="952500"/>
            <a:ext cx="304800" cy="571500"/>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Left Brace 62"/>
          <p:cNvSpPr/>
          <p:nvPr/>
        </p:nvSpPr>
        <p:spPr>
          <a:xfrm>
            <a:off x="1219200" y="3581400"/>
            <a:ext cx="304800" cy="1905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TextBox 65"/>
          <p:cNvSpPr txBox="1"/>
          <p:nvPr/>
        </p:nvSpPr>
        <p:spPr>
          <a:xfrm>
            <a:off x="1600200" y="23526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ROC 1 Segment</a:t>
            </a:r>
            <a:endParaRPr lang="en-US" sz="1200" b="1" dirty="0">
              <a:latin typeface="Arial" pitchFamily="34" charset="0"/>
              <a:cs typeface="Arial" pitchFamily="34" charset="0"/>
            </a:endParaRPr>
          </a:p>
        </p:txBody>
      </p:sp>
      <p:sp>
        <p:nvSpPr>
          <p:cNvPr id="67" name="TextBox 50"/>
          <p:cNvSpPr txBox="1"/>
          <p:nvPr/>
        </p:nvSpPr>
        <p:spPr>
          <a:xfrm>
            <a:off x="1600200" y="327660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ROC N Segment</a:t>
            </a:r>
            <a:endParaRPr lang="en-US" sz="1200" b="1" dirty="0">
              <a:latin typeface="Arial" pitchFamily="34" charset="0"/>
              <a:cs typeface="Arial" pitchFamily="34" charset="0"/>
            </a:endParaRPr>
          </a:p>
        </p:txBody>
      </p:sp>
      <p:sp>
        <p:nvSpPr>
          <p:cNvPr id="68" name="TextBox 67"/>
          <p:cNvSpPr txBox="1"/>
          <p:nvPr/>
        </p:nvSpPr>
        <p:spPr>
          <a:xfrm>
            <a:off x="1600200" y="207567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2 Common (EB) Segments</a:t>
            </a:r>
            <a:endParaRPr lang="en-US" sz="1200" b="1" dirty="0">
              <a:latin typeface="Arial" pitchFamily="34" charset="0"/>
              <a:cs typeface="Arial" pitchFamily="34" charset="0"/>
            </a:endParaRPr>
          </a:p>
        </p:txBody>
      </p:sp>
      <p:sp>
        <p:nvSpPr>
          <p:cNvPr id="71" name="TextBox 70"/>
          <p:cNvSpPr txBox="1"/>
          <p:nvPr/>
        </p:nvSpPr>
        <p:spPr>
          <a:xfrm>
            <a:off x="1600200" y="484822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Bank N</a:t>
            </a:r>
          </a:p>
          <a:p>
            <a:pPr algn="ctr"/>
            <a:r>
              <a:rPr lang="en-US" sz="1200" b="1" dirty="0" smtClean="0">
                <a:latin typeface="Arial" pitchFamily="34" charset="0"/>
                <a:cs typeface="Arial" pitchFamily="34" charset="0"/>
              </a:rPr>
              <a:t> </a:t>
            </a:r>
          </a:p>
        </p:txBody>
      </p:sp>
      <p:sp>
        <p:nvSpPr>
          <p:cNvPr id="80" name="TextBox 29"/>
          <p:cNvSpPr txBox="1"/>
          <p:nvPr/>
        </p:nvSpPr>
        <p:spPr>
          <a:xfrm>
            <a:off x="1600200" y="2628900"/>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a:t>
            </a:r>
          </a:p>
          <a:p>
            <a:pPr algn="ctr"/>
            <a:r>
              <a:rPr lang="en-US" sz="1200" b="1" dirty="0" smtClean="0">
                <a:latin typeface="Arial" pitchFamily="34" charset="0"/>
                <a:cs typeface="Arial" pitchFamily="34" charset="0"/>
              </a:rPr>
              <a:t> </a:t>
            </a:r>
          </a:p>
        </p:txBody>
      </p:sp>
      <p:cxnSp>
        <p:nvCxnSpPr>
          <p:cNvPr id="81" name="Straight Connector 80"/>
          <p:cNvCxnSpPr>
            <a:stCxn id="89" idx="2"/>
          </p:cNvCxnSpPr>
          <p:nvPr/>
        </p:nvCxnSpPr>
        <p:spPr>
          <a:xfrm rot="16200000" flipH="1">
            <a:off x="5491550" y="386149"/>
            <a:ext cx="180200" cy="1028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83" idx="2"/>
          </p:cNvCxnSpPr>
          <p:nvPr/>
        </p:nvCxnSpPr>
        <p:spPr>
          <a:xfrm rot="5400000">
            <a:off x="6372225" y="962799"/>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991225" y="533400"/>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banks</a:t>
            </a:r>
            <a:endParaRPr lang="en-US" sz="1200" dirty="0">
              <a:solidFill>
                <a:srgbClr val="0070C0"/>
              </a:solidFill>
            </a:endParaRPr>
          </a:p>
        </p:txBody>
      </p:sp>
      <p:sp>
        <p:nvSpPr>
          <p:cNvPr id="84" name="TextBox 83"/>
          <p:cNvSpPr txBox="1"/>
          <p:nvPr/>
        </p:nvSpPr>
        <p:spPr>
          <a:xfrm>
            <a:off x="7162800" y="533400"/>
            <a:ext cx="1371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events</a:t>
            </a:r>
          </a:p>
        </p:txBody>
      </p:sp>
      <p:cxnSp>
        <p:nvCxnSpPr>
          <p:cNvPr id="85" name="Straight Connector 84"/>
          <p:cNvCxnSpPr/>
          <p:nvPr/>
        </p:nvCxnSpPr>
        <p:spPr>
          <a:xfrm rot="10800000" flipV="1">
            <a:off x="4800600" y="1267599"/>
            <a:ext cx="5334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5638800" y="1267599"/>
            <a:ext cx="685800" cy="304800"/>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
        <p:nvSpPr>
          <p:cNvPr id="87" name="TextBox 86"/>
          <p:cNvSpPr txBox="1"/>
          <p:nvPr/>
        </p:nvSpPr>
        <p:spPr>
          <a:xfrm>
            <a:off x="6781800" y="1571625"/>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88" name="Straight Arrow Connector 87"/>
          <p:cNvCxnSpPr>
            <a:stCxn id="87" idx="1"/>
          </p:cNvCxnSpPr>
          <p:nvPr/>
        </p:nvCxnSpPr>
        <p:spPr>
          <a:xfrm rot="10800000" flipV="1">
            <a:off x="6324600" y="1710124"/>
            <a:ext cx="457200" cy="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4267200" y="533400"/>
            <a:ext cx="16002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12 bit Event Builder ID</a:t>
            </a:r>
            <a:endParaRPr lang="en-US" sz="1200" dirty="0">
              <a:solidFill>
                <a:srgbClr val="0070C0"/>
              </a:solidFill>
            </a:endParaRPr>
          </a:p>
        </p:txBody>
      </p:sp>
      <p:grpSp>
        <p:nvGrpSpPr>
          <p:cNvPr id="109" name="Group 108"/>
          <p:cNvGrpSpPr/>
          <p:nvPr/>
        </p:nvGrpSpPr>
        <p:grpSpPr>
          <a:xfrm>
            <a:off x="5334000" y="962799"/>
            <a:ext cx="2209800" cy="276999"/>
            <a:chOff x="5562600" y="962799"/>
            <a:chExt cx="2209800" cy="276999"/>
          </a:xfrm>
        </p:grpSpPr>
        <p:grpSp>
          <p:nvGrpSpPr>
            <p:cNvPr id="91" name="Group 337"/>
            <p:cNvGrpSpPr/>
            <p:nvPr/>
          </p:nvGrpSpPr>
          <p:grpSpPr>
            <a:xfrm>
              <a:off x="5562600" y="962799"/>
              <a:ext cx="2209800" cy="276999"/>
              <a:chOff x="6248400" y="1066800"/>
              <a:chExt cx="2209800" cy="276999"/>
            </a:xfrm>
            <a:solidFill>
              <a:schemeClr val="bg1"/>
            </a:solidFill>
          </p:grpSpPr>
          <p:sp>
            <p:nvSpPr>
              <p:cNvPr id="93" name="TextBox 92"/>
              <p:cNvSpPr txBox="1"/>
              <p:nvPr/>
            </p:nvSpPr>
            <p:spPr>
              <a:xfrm>
                <a:off x="6248400" y="10668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EB ID       0x10        M</a:t>
                </a:r>
                <a:endParaRPr lang="en-US" sz="1200" b="1" dirty="0">
                  <a:latin typeface="Arial" pitchFamily="34" charset="0"/>
                  <a:cs typeface="Arial" pitchFamily="34" charset="0"/>
                </a:endParaRPr>
              </a:p>
            </p:txBody>
          </p:sp>
          <p:cxnSp>
            <p:nvCxnSpPr>
              <p:cNvPr id="94" name="Straight Connector 93"/>
              <p:cNvCxnSpPr/>
              <p:nvPr/>
            </p:nvCxnSpPr>
            <p:spPr>
              <a:xfrm rot="16200000" flipH="1">
                <a:off x="6414700" y="12053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16200000" flipH="1">
                <a:off x="7786300" y="12053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2" name="Straight Connector 91"/>
            <p:cNvCxnSpPr/>
            <p:nvPr/>
          </p:nvCxnSpPr>
          <p:spPr>
            <a:xfrm rot="16200000" flipH="1">
              <a:off x="6490900" y="1101299"/>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Group 95"/>
          <p:cNvGrpSpPr/>
          <p:nvPr/>
        </p:nvGrpSpPr>
        <p:grpSpPr>
          <a:xfrm>
            <a:off x="4800600" y="1572399"/>
            <a:ext cx="1715626" cy="1327912"/>
            <a:chOff x="5562600" y="1600200"/>
            <a:chExt cx="1715626" cy="1327912"/>
          </a:xfrm>
        </p:grpSpPr>
        <p:sp>
          <p:nvSpPr>
            <p:cNvPr id="97" name="TextBox 96"/>
            <p:cNvSpPr txBox="1"/>
            <p:nvPr/>
          </p:nvSpPr>
          <p:spPr>
            <a:xfrm rot="3272050">
              <a:off x="5399811" y="2201979"/>
              <a:ext cx="990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Single event mode</a:t>
              </a:r>
            </a:p>
          </p:txBody>
        </p:sp>
        <p:sp>
          <p:nvSpPr>
            <p:cNvPr id="98" name="TextBox 97"/>
            <p:cNvSpPr txBox="1"/>
            <p:nvPr/>
          </p:nvSpPr>
          <p:spPr>
            <a:xfrm rot="3252188">
              <a:off x="5960836" y="2147014"/>
              <a:ext cx="7620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Reserved</a:t>
              </a:r>
              <a:endParaRPr lang="en-US" sz="1200" dirty="0">
                <a:solidFill>
                  <a:srgbClr val="0070C0"/>
                </a:solidFill>
              </a:endParaRPr>
            </a:p>
          </p:txBody>
        </p:sp>
        <p:sp>
          <p:nvSpPr>
            <p:cNvPr id="99" name="TextBox 98"/>
            <p:cNvSpPr txBox="1"/>
            <p:nvPr/>
          </p:nvSpPr>
          <p:spPr>
            <a:xfrm rot="3222158">
              <a:off x="6441705" y="2050588"/>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Error</a:t>
              </a:r>
              <a:endParaRPr lang="en-US" sz="1200" dirty="0">
                <a:solidFill>
                  <a:srgbClr val="0070C0"/>
                </a:solidFill>
              </a:endParaRPr>
            </a:p>
          </p:txBody>
        </p:sp>
        <p:sp>
          <p:nvSpPr>
            <p:cNvPr id="100" name="TextBox 99"/>
            <p:cNvSpPr txBox="1"/>
            <p:nvPr/>
          </p:nvSpPr>
          <p:spPr>
            <a:xfrm rot="3150932">
              <a:off x="6873027" y="2052891"/>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Sync</a:t>
              </a:r>
              <a:endParaRPr lang="en-US" sz="1200" dirty="0">
                <a:solidFill>
                  <a:srgbClr val="0070C0"/>
                </a:solidFill>
              </a:endParaRPr>
            </a:p>
          </p:txBody>
        </p:sp>
        <p:grpSp>
          <p:nvGrpSpPr>
            <p:cNvPr id="101" name="Group 352"/>
            <p:cNvGrpSpPr/>
            <p:nvPr/>
          </p:nvGrpSpPr>
          <p:grpSpPr>
            <a:xfrm>
              <a:off x="5562600" y="1600200"/>
              <a:ext cx="1524000" cy="277000"/>
              <a:chOff x="5562600" y="1600200"/>
              <a:chExt cx="1524000" cy="277000"/>
            </a:xfrm>
          </p:grpSpPr>
          <p:sp>
            <p:nvSpPr>
              <p:cNvPr id="102" name="TextBox 101"/>
              <p:cNvSpPr txBox="1"/>
              <p:nvPr/>
            </p:nvSpPr>
            <p:spPr>
              <a:xfrm>
                <a:off x="5562600" y="1600201"/>
                <a:ext cx="15240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SE     R     ER    SY</a:t>
                </a:r>
                <a:endParaRPr lang="en-US" sz="1200" b="1" dirty="0">
                  <a:latin typeface="Arial" pitchFamily="34" charset="0"/>
                  <a:cs typeface="Arial" pitchFamily="34" charset="0"/>
                </a:endParaRPr>
              </a:p>
            </p:txBody>
          </p:sp>
          <p:cxnSp>
            <p:nvCxnSpPr>
              <p:cNvPr id="103" name="Straight Connector 102"/>
              <p:cNvCxnSpPr/>
              <p:nvPr/>
            </p:nvCxnSpPr>
            <p:spPr>
              <a:xfrm rot="16200000" flipH="1">
                <a:off x="6186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rot="16200000" flipH="1">
                <a:off x="5805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16200000" flipH="1">
                <a:off x="6567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06" name="Elbow Connector 323"/>
          <p:cNvCxnSpPr>
            <a:stCxn id="84" idx="2"/>
          </p:cNvCxnSpPr>
          <p:nvPr/>
        </p:nvCxnSpPr>
        <p:spPr>
          <a:xfrm rot="5400000">
            <a:off x="7550750" y="803449"/>
            <a:ext cx="290900" cy="304800"/>
          </a:xfrm>
          <a:prstGeom prst="bentConnector2">
            <a:avLst/>
          </a:prstGeom>
        </p:spPr>
        <p:style>
          <a:lnRef idx="1">
            <a:schemeClr val="accent1"/>
          </a:lnRef>
          <a:fillRef idx="0">
            <a:schemeClr val="accent1"/>
          </a:fillRef>
          <a:effectRef idx="0">
            <a:schemeClr val="accent1"/>
          </a:effectRef>
          <a:fontRef idx="minor">
            <a:schemeClr val="tx1"/>
          </a:fontRef>
        </p:style>
      </p:cxnSp>
      <p:grpSp>
        <p:nvGrpSpPr>
          <p:cNvPr id="123" name="Group 122"/>
          <p:cNvGrpSpPr/>
          <p:nvPr/>
        </p:nvGrpSpPr>
        <p:grpSpPr>
          <a:xfrm>
            <a:off x="1600200" y="1247000"/>
            <a:ext cx="2209800" cy="277000"/>
            <a:chOff x="1752600" y="152399"/>
            <a:chExt cx="2209800" cy="277000"/>
          </a:xfrm>
        </p:grpSpPr>
        <p:sp>
          <p:nvSpPr>
            <p:cNvPr id="116" name="TextBox 27"/>
            <p:cNvSpPr txBox="1"/>
            <p:nvPr/>
          </p:nvSpPr>
          <p:spPr>
            <a:xfrm>
              <a:off x="1752600" y="152400"/>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S       EB ID       </a:t>
              </a:r>
              <a:r>
                <a:rPr lang="en-US" sz="1200" b="1" dirty="0" smtClean="0">
                  <a:latin typeface="Arial" pitchFamily="34" charset="0"/>
                  <a:cs typeface="Arial" pitchFamily="34" charset="0"/>
                </a:rPr>
                <a:t>0x10        </a:t>
              </a:r>
              <a:r>
                <a:rPr lang="en-US" sz="1200" b="1" dirty="0" smtClean="0">
                  <a:latin typeface="Arial" pitchFamily="34" charset="0"/>
                  <a:cs typeface="Arial" pitchFamily="34" charset="0"/>
                </a:rPr>
                <a:t>M</a:t>
              </a:r>
              <a:endParaRPr lang="en-US" sz="1200" b="1" dirty="0">
                <a:latin typeface="Arial" pitchFamily="34" charset="0"/>
                <a:cs typeface="Arial" pitchFamily="34" charset="0"/>
              </a:endParaRPr>
            </a:p>
          </p:txBody>
        </p:sp>
        <p:cxnSp>
          <p:nvCxnSpPr>
            <p:cNvPr id="119" name="Straight Connector 118"/>
            <p:cNvCxnSpPr>
              <a:stCxn id="116" idx="0"/>
              <a:endCxn id="116" idx="2"/>
            </p:cNvCxnSpPr>
            <p:nvPr/>
          </p:nvCxnSpPr>
          <p:spPr>
            <a:xfrm rot="16200000" flipH="1">
              <a:off x="2719000" y="290899"/>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16200000" flipH="1">
              <a:off x="3290501" y="2909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1918900" y="2909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4" name="Group 123"/>
          <p:cNvGrpSpPr/>
          <p:nvPr/>
        </p:nvGrpSpPr>
        <p:grpSpPr>
          <a:xfrm>
            <a:off x="1600200" y="1800225"/>
            <a:ext cx="2209800" cy="277000"/>
            <a:chOff x="1752600" y="152399"/>
            <a:chExt cx="2209800" cy="277000"/>
          </a:xfrm>
        </p:grpSpPr>
        <p:sp>
          <p:nvSpPr>
            <p:cNvPr id="125" name="TextBox 27"/>
            <p:cNvSpPr txBox="1"/>
            <p:nvPr/>
          </p:nvSpPr>
          <p:spPr>
            <a:xfrm>
              <a:off x="1752600" y="152400"/>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    0x0F02          0x20      N+2 </a:t>
              </a:r>
              <a:endParaRPr lang="en-US" sz="1200" b="1" dirty="0">
                <a:latin typeface="Arial" pitchFamily="34" charset="0"/>
                <a:cs typeface="Arial" pitchFamily="34" charset="0"/>
              </a:endParaRPr>
            </a:p>
          </p:txBody>
        </p:sp>
        <p:cxnSp>
          <p:nvCxnSpPr>
            <p:cNvPr id="126" name="Straight Connector 125"/>
            <p:cNvCxnSpPr>
              <a:stCxn id="125" idx="0"/>
              <a:endCxn id="125" idx="2"/>
            </p:cNvCxnSpPr>
            <p:nvPr/>
          </p:nvCxnSpPr>
          <p:spPr>
            <a:xfrm rot="16200000" flipH="1">
              <a:off x="2719000" y="290899"/>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6200000" flipH="1">
              <a:off x="3290501" y="2909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6" name="Group 135"/>
          <p:cNvGrpSpPr/>
          <p:nvPr/>
        </p:nvGrpSpPr>
        <p:grpSpPr>
          <a:xfrm>
            <a:off x="4800600" y="3304400"/>
            <a:ext cx="2209800" cy="277000"/>
            <a:chOff x="1752600" y="152399"/>
            <a:chExt cx="2209800" cy="277000"/>
          </a:xfrm>
          <a:solidFill>
            <a:schemeClr val="bg1"/>
          </a:solidFill>
        </p:grpSpPr>
        <p:sp>
          <p:nvSpPr>
            <p:cNvPr id="137" name="TextBox 27"/>
            <p:cNvSpPr txBox="1"/>
            <p:nvPr/>
          </p:nvSpPr>
          <p:spPr>
            <a:xfrm>
              <a:off x="1752600" y="1524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    0x0F02          0x20      N+2 </a:t>
              </a:r>
              <a:endParaRPr lang="en-US" sz="1200" b="1" dirty="0">
                <a:latin typeface="Arial" pitchFamily="34" charset="0"/>
                <a:cs typeface="Arial" pitchFamily="34" charset="0"/>
              </a:endParaRPr>
            </a:p>
          </p:txBody>
        </p:sp>
        <p:cxnSp>
          <p:nvCxnSpPr>
            <p:cNvPr id="138" name="Straight Connector 137"/>
            <p:cNvCxnSpPr>
              <a:stCxn id="137" idx="0"/>
              <a:endCxn id="137" idx="2"/>
            </p:cNvCxnSpPr>
            <p:nvPr/>
          </p:nvCxnSpPr>
          <p:spPr>
            <a:xfrm rot="16200000" flipH="1">
              <a:off x="2719000" y="2908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6200000" flipH="1">
              <a:off x="3290501" y="2909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97" name="Elbow Connector 196"/>
          <p:cNvCxnSpPr>
            <a:stCxn id="15" idx="0"/>
            <a:endCxn id="137" idx="3"/>
          </p:cNvCxnSpPr>
          <p:nvPr/>
        </p:nvCxnSpPr>
        <p:spPr>
          <a:xfrm rot="16200000" flipV="1">
            <a:off x="7171983" y="3281318"/>
            <a:ext cx="286434" cy="6096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9" name="Straight Arrow Connector 198"/>
          <p:cNvCxnSpPr>
            <a:stCxn id="116" idx="3"/>
            <a:endCxn id="93" idx="1"/>
          </p:cNvCxnSpPr>
          <p:nvPr/>
        </p:nvCxnSpPr>
        <p:spPr>
          <a:xfrm flipV="1">
            <a:off x="3810000" y="1101299"/>
            <a:ext cx="1524000" cy="284202"/>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304800"/>
            <a:ext cx="44196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Physics Event’s Built Trigger Bank</a:t>
            </a:r>
            <a:endParaRPr lang="en-US" sz="2000" b="1" dirty="0">
              <a:latin typeface="Arial" pitchFamily="34" charset="0"/>
              <a:cs typeface="Arial" pitchFamily="34" charset="0"/>
            </a:endParaRPr>
          </a:p>
        </p:txBody>
      </p:sp>
      <p:sp>
        <p:nvSpPr>
          <p:cNvPr id="32" name="TextBox 31"/>
          <p:cNvSpPr txBox="1"/>
          <p:nvPr/>
        </p:nvSpPr>
        <p:spPr>
          <a:xfrm>
            <a:off x="304800" y="2434650"/>
            <a:ext cx="990600" cy="584775"/>
          </a:xfrm>
          <a:prstGeom prst="rect">
            <a:avLst/>
          </a:prstGeom>
          <a:noFill/>
          <a:ln>
            <a:noFill/>
            <a:prstDash val="dash"/>
          </a:ln>
        </p:spPr>
        <p:txBody>
          <a:bodyPr wrap="square" rtlCol="0">
            <a:spAutoFit/>
          </a:bodyPr>
          <a:lstStyle/>
          <a:p>
            <a:pPr algn="ctr"/>
            <a:r>
              <a:rPr lang="en-US" sz="1600" dirty="0" smtClean="0">
                <a:solidFill>
                  <a:srgbClr val="0070C0"/>
                </a:solidFill>
              </a:rPr>
              <a:t>Common </a:t>
            </a:r>
            <a:r>
              <a:rPr lang="en-US" sz="1600" dirty="0" smtClean="0">
                <a:solidFill>
                  <a:srgbClr val="0070C0"/>
                </a:solidFill>
              </a:rPr>
              <a:t>Data</a:t>
            </a:r>
            <a:endParaRPr lang="en-US" sz="1600" dirty="0" smtClean="0">
              <a:solidFill>
                <a:srgbClr val="0070C0"/>
              </a:solidFill>
            </a:endParaRPr>
          </a:p>
        </p:txBody>
      </p:sp>
      <p:sp>
        <p:nvSpPr>
          <p:cNvPr id="34" name="Left Brace 33"/>
          <p:cNvSpPr/>
          <p:nvPr/>
        </p:nvSpPr>
        <p:spPr>
          <a:xfrm>
            <a:off x="1219200" y="1371600"/>
            <a:ext cx="304800" cy="2743200"/>
          </a:xfrm>
          <a:prstGeom prst="leftBrace">
            <a:avLst>
              <a:gd name="adj1" fmla="val 39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Left Brace 35"/>
          <p:cNvSpPr/>
          <p:nvPr/>
        </p:nvSpPr>
        <p:spPr>
          <a:xfrm>
            <a:off x="1219200" y="4114800"/>
            <a:ext cx="304800" cy="2286000"/>
          </a:xfrm>
          <a:prstGeom prst="leftBrace">
            <a:avLst>
              <a:gd name="adj1" fmla="val 6458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3" name="TextBox 362"/>
          <p:cNvSpPr txBox="1"/>
          <p:nvPr/>
        </p:nvSpPr>
        <p:spPr>
          <a:xfrm>
            <a:off x="495300" y="4953000"/>
            <a:ext cx="609600" cy="584775"/>
          </a:xfrm>
          <a:prstGeom prst="rect">
            <a:avLst/>
          </a:prstGeom>
          <a:noFill/>
          <a:ln>
            <a:noFill/>
            <a:prstDash val="dash"/>
          </a:ln>
        </p:spPr>
        <p:txBody>
          <a:bodyPr wrap="square" rtlCol="0">
            <a:spAutoFit/>
          </a:bodyPr>
          <a:lstStyle/>
          <a:p>
            <a:pPr algn="ctr"/>
            <a:r>
              <a:rPr lang="en-US" sz="1600" dirty="0" smtClean="0">
                <a:solidFill>
                  <a:srgbClr val="0070C0"/>
                </a:solidFill>
              </a:rPr>
              <a:t>ROC</a:t>
            </a:r>
          </a:p>
          <a:p>
            <a:pPr algn="ctr"/>
            <a:r>
              <a:rPr lang="en-US" sz="1600" dirty="0" smtClean="0">
                <a:solidFill>
                  <a:srgbClr val="0070C0"/>
                </a:solidFill>
              </a:rPr>
              <a:t>Data</a:t>
            </a:r>
          </a:p>
        </p:txBody>
      </p:sp>
      <p:sp>
        <p:nvSpPr>
          <p:cNvPr id="371" name="Left Brace 370"/>
          <p:cNvSpPr/>
          <p:nvPr/>
        </p:nvSpPr>
        <p:spPr>
          <a:xfrm flipH="1">
            <a:off x="3886200" y="3352800"/>
            <a:ext cx="304800" cy="762000"/>
          </a:xfrm>
          <a:prstGeom prst="leftBrace">
            <a:avLst>
              <a:gd name="adj1" fmla="val 42708"/>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372" name="TextBox 371"/>
          <p:cNvSpPr txBox="1"/>
          <p:nvPr/>
        </p:nvSpPr>
        <p:spPr>
          <a:xfrm>
            <a:off x="4953000" y="4295001"/>
            <a:ext cx="3581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Array containing type of each event.</a:t>
            </a:r>
            <a:endParaRPr lang="en-US" sz="1200" dirty="0">
              <a:solidFill>
                <a:srgbClr val="0070C0"/>
              </a:solidFill>
            </a:endParaRPr>
          </a:p>
        </p:txBody>
      </p:sp>
      <p:sp>
        <p:nvSpPr>
          <p:cNvPr id="377" name="TextBox 376"/>
          <p:cNvSpPr txBox="1"/>
          <p:nvPr/>
        </p:nvSpPr>
        <p:spPr>
          <a:xfrm>
            <a:off x="4953000" y="4820184"/>
            <a:ext cx="685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ROC  ID </a:t>
            </a:r>
            <a:endParaRPr lang="en-US" sz="1200" dirty="0">
              <a:solidFill>
                <a:srgbClr val="0070C0"/>
              </a:solidFill>
            </a:endParaRPr>
          </a:p>
        </p:txBody>
      </p:sp>
      <p:sp>
        <p:nvSpPr>
          <p:cNvPr id="378" name="TextBox 377"/>
          <p:cNvSpPr txBox="1"/>
          <p:nvPr/>
        </p:nvSpPr>
        <p:spPr>
          <a:xfrm>
            <a:off x="5753100" y="4820184"/>
            <a:ext cx="11811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Segment of </a:t>
            </a:r>
            <a:r>
              <a:rPr lang="en-US" sz="1200" dirty="0" err="1" smtClean="0">
                <a:solidFill>
                  <a:srgbClr val="0070C0"/>
                </a:solidFill>
              </a:rPr>
              <a:t>ints</a:t>
            </a:r>
            <a:endParaRPr lang="en-US" sz="1200" dirty="0">
              <a:solidFill>
                <a:srgbClr val="0070C0"/>
              </a:solidFill>
            </a:endParaRPr>
          </a:p>
        </p:txBody>
      </p:sp>
      <p:sp>
        <p:nvSpPr>
          <p:cNvPr id="379" name="TextBox 378"/>
          <p:cNvSpPr txBox="1"/>
          <p:nvPr/>
        </p:nvSpPr>
        <p:spPr>
          <a:xfrm>
            <a:off x="7038975" y="4820184"/>
            <a:ext cx="11430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Len of segment</a:t>
            </a:r>
            <a:endParaRPr lang="en-US" sz="1200" dirty="0">
              <a:solidFill>
                <a:srgbClr val="0070C0"/>
              </a:solidFill>
            </a:endParaRPr>
          </a:p>
        </p:txBody>
      </p:sp>
      <p:cxnSp>
        <p:nvCxnSpPr>
          <p:cNvPr id="381" name="Straight Connector 380"/>
          <p:cNvCxnSpPr>
            <a:stCxn id="378" idx="2"/>
          </p:cNvCxnSpPr>
          <p:nvPr/>
        </p:nvCxnSpPr>
        <p:spPr>
          <a:xfrm rot="5400000">
            <a:off x="5877579" y="4858404"/>
            <a:ext cx="227292" cy="704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2" name="Straight Connector 381"/>
          <p:cNvCxnSpPr>
            <a:stCxn id="377" idx="2"/>
          </p:cNvCxnSpPr>
          <p:nvPr/>
        </p:nvCxnSpPr>
        <p:spPr>
          <a:xfrm rot="16200000" flipH="1">
            <a:off x="5200650" y="5192433"/>
            <a:ext cx="228600" cy="38100"/>
          </a:xfrm>
          <a:prstGeom prst="line">
            <a:avLst/>
          </a:prstGeom>
        </p:spPr>
        <p:style>
          <a:lnRef idx="1">
            <a:schemeClr val="accent1"/>
          </a:lnRef>
          <a:fillRef idx="0">
            <a:schemeClr val="accent1"/>
          </a:fillRef>
          <a:effectRef idx="0">
            <a:schemeClr val="accent1"/>
          </a:effectRef>
          <a:fontRef idx="minor">
            <a:schemeClr val="tx1"/>
          </a:fontRef>
        </p:style>
      </p:cxnSp>
      <p:sp>
        <p:nvSpPr>
          <p:cNvPr id="392" name="Left Brace 391"/>
          <p:cNvSpPr/>
          <p:nvPr/>
        </p:nvSpPr>
        <p:spPr>
          <a:xfrm flipH="1">
            <a:off x="3886200" y="4371975"/>
            <a:ext cx="304800" cy="1371600"/>
          </a:xfrm>
          <a:prstGeom prst="leftBrace">
            <a:avLst>
              <a:gd name="adj1" fmla="val 28125"/>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sp>
        <p:nvSpPr>
          <p:cNvPr id="393" name="TextBox 392"/>
          <p:cNvSpPr txBox="1"/>
          <p:nvPr/>
        </p:nvSpPr>
        <p:spPr>
          <a:xfrm>
            <a:off x="4953000" y="6104751"/>
            <a:ext cx="3581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ROC specific metadata, if any, starting with timestamp.</a:t>
            </a:r>
            <a:endParaRPr lang="en-US" sz="1200" dirty="0">
              <a:solidFill>
                <a:srgbClr val="0070C0"/>
              </a:solidFill>
            </a:endParaRPr>
          </a:p>
        </p:txBody>
      </p:sp>
      <p:cxnSp>
        <p:nvCxnSpPr>
          <p:cNvPr id="394" name="Straight Arrow Connector 393"/>
          <p:cNvCxnSpPr>
            <a:stCxn id="393" idx="1"/>
            <a:endCxn id="392" idx="1"/>
          </p:cNvCxnSpPr>
          <p:nvPr/>
        </p:nvCxnSpPr>
        <p:spPr>
          <a:xfrm rot="10800000">
            <a:off x="4191000" y="5057775"/>
            <a:ext cx="762000" cy="11854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59" name="Group 158"/>
          <p:cNvGrpSpPr/>
          <p:nvPr/>
        </p:nvGrpSpPr>
        <p:grpSpPr>
          <a:xfrm>
            <a:off x="4953000" y="5254048"/>
            <a:ext cx="2209800" cy="279977"/>
            <a:chOff x="5334000" y="609600"/>
            <a:chExt cx="2209800" cy="279977"/>
          </a:xfrm>
        </p:grpSpPr>
        <p:sp>
          <p:nvSpPr>
            <p:cNvPr id="160" name="TextBox 159"/>
            <p:cNvSpPr txBox="1"/>
            <p:nvPr/>
          </p:nvSpPr>
          <p:spPr>
            <a:xfrm>
              <a:off x="5334000" y="612578"/>
              <a:ext cx="2209800" cy="276999"/>
            </a:xfrm>
            <a:prstGeom prst="rect">
              <a:avLst/>
            </a:prstGeom>
            <a:solidFill>
              <a:schemeClr val="bg1"/>
            </a:solidFill>
            <a:ln w="19050">
              <a:solidFill>
                <a:schemeClr val="tx1"/>
              </a:solidFill>
            </a:ln>
          </p:spPr>
          <p:txBody>
            <a:bodyPr wrap="square" rtlCol="0">
              <a:spAutoFit/>
            </a:bodyPr>
            <a:lstStyle/>
            <a:p>
              <a:r>
                <a:rPr lang="en-US" sz="1200" b="1" dirty="0" smtClean="0">
                  <a:latin typeface="Arial" pitchFamily="34" charset="0"/>
                  <a:cs typeface="Arial" pitchFamily="34" charset="0"/>
                </a:rPr>
                <a:t>roc id    0x01            Len</a:t>
              </a:r>
              <a:endParaRPr lang="en-US" sz="1200" b="1" dirty="0">
                <a:latin typeface="Arial" pitchFamily="34" charset="0"/>
                <a:cs typeface="Arial" pitchFamily="34" charset="0"/>
              </a:endParaRPr>
            </a:p>
          </p:txBody>
        </p:sp>
        <p:cxnSp>
          <p:nvCxnSpPr>
            <p:cNvPr id="161" name="Straight Connector 160"/>
            <p:cNvCxnSpPr>
              <a:stCxn id="160" idx="0"/>
              <a:endCxn id="160" idx="2"/>
            </p:cNvCxnSpPr>
            <p:nvPr/>
          </p:nvCxnSpPr>
          <p:spPr>
            <a:xfrm rot="16200000" flipH="1">
              <a:off x="6300400" y="751077"/>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rot="16200000" flipH="1">
              <a:off x="5824150" y="7481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0" name="Group 109"/>
          <p:cNvGrpSpPr/>
          <p:nvPr/>
        </p:nvGrpSpPr>
        <p:grpSpPr>
          <a:xfrm>
            <a:off x="4953000" y="3212842"/>
            <a:ext cx="3429000" cy="918865"/>
            <a:chOff x="4953000" y="752475"/>
            <a:chExt cx="3429000" cy="918865"/>
          </a:xfrm>
        </p:grpSpPr>
        <p:sp>
          <p:nvSpPr>
            <p:cNvPr id="14" name="TextBox 13"/>
            <p:cNvSpPr txBox="1"/>
            <p:nvPr/>
          </p:nvSpPr>
          <p:spPr>
            <a:xfrm>
              <a:off x="4953000" y="752475"/>
              <a:ext cx="1066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ID of EB that built this bank</a:t>
              </a:r>
              <a:endParaRPr lang="en-US" sz="1200" dirty="0">
                <a:solidFill>
                  <a:srgbClr val="0070C0"/>
                </a:solidFill>
              </a:endParaRPr>
            </a:p>
          </p:txBody>
        </p:sp>
        <p:sp>
          <p:nvSpPr>
            <p:cNvPr id="15" name="TextBox 14"/>
            <p:cNvSpPr txBox="1"/>
            <p:nvPr/>
          </p:nvSpPr>
          <p:spPr>
            <a:xfrm>
              <a:off x="6172200" y="752475"/>
              <a:ext cx="914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Segment of shorts</a:t>
              </a:r>
              <a:endParaRPr lang="en-US" sz="1200" dirty="0">
                <a:solidFill>
                  <a:srgbClr val="0070C0"/>
                </a:solidFill>
              </a:endParaRPr>
            </a:p>
          </p:txBody>
        </p:sp>
        <p:sp>
          <p:nvSpPr>
            <p:cNvPr id="16" name="TextBox 15"/>
            <p:cNvSpPr txBox="1"/>
            <p:nvPr/>
          </p:nvSpPr>
          <p:spPr>
            <a:xfrm>
              <a:off x="7239000" y="937141"/>
              <a:ext cx="11430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Len of segment</a:t>
              </a:r>
              <a:endParaRPr lang="en-US" sz="1200" dirty="0">
                <a:solidFill>
                  <a:srgbClr val="0070C0"/>
                </a:solidFill>
              </a:endParaRPr>
            </a:p>
          </p:txBody>
        </p:sp>
        <p:cxnSp>
          <p:nvCxnSpPr>
            <p:cNvPr id="21" name="Straight Connector 20"/>
            <p:cNvCxnSpPr>
              <a:stCxn id="15" idx="2"/>
            </p:cNvCxnSpPr>
            <p:nvPr/>
          </p:nvCxnSpPr>
          <p:spPr>
            <a:xfrm rot="5400000">
              <a:off x="5979170" y="797570"/>
              <a:ext cx="23366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4" idx="2"/>
            </p:cNvCxnSpPr>
            <p:nvPr/>
          </p:nvCxnSpPr>
          <p:spPr>
            <a:xfrm rot="5400000">
              <a:off x="5219700" y="1176040"/>
              <a:ext cx="228600" cy="304800"/>
            </a:xfrm>
            <a:prstGeom prst="line">
              <a:avLst/>
            </a:prstGeom>
          </p:spPr>
          <p:style>
            <a:lnRef idx="1">
              <a:schemeClr val="accent1"/>
            </a:lnRef>
            <a:fillRef idx="0">
              <a:schemeClr val="accent1"/>
            </a:fillRef>
            <a:effectRef idx="0">
              <a:schemeClr val="accent1"/>
            </a:effectRef>
            <a:fontRef idx="minor">
              <a:schemeClr val="tx1"/>
            </a:fontRef>
          </p:style>
        </p:cxnSp>
        <p:grpSp>
          <p:nvGrpSpPr>
            <p:cNvPr id="71" name="Group 70"/>
            <p:cNvGrpSpPr/>
            <p:nvPr/>
          </p:nvGrpSpPr>
          <p:grpSpPr>
            <a:xfrm>
              <a:off x="4953000" y="1391363"/>
              <a:ext cx="2209800" cy="279977"/>
              <a:chOff x="5334000" y="609600"/>
              <a:chExt cx="2209800" cy="279977"/>
            </a:xfrm>
            <a:solidFill>
              <a:schemeClr val="bg1"/>
            </a:solidFill>
          </p:grpSpPr>
          <p:sp>
            <p:nvSpPr>
              <p:cNvPr id="72" name="TextBox 71"/>
              <p:cNvSpPr txBox="1"/>
              <p:nvPr/>
            </p:nvSpPr>
            <p:spPr>
              <a:xfrm>
                <a:off x="5334000" y="612578"/>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EB id    0x05             Len</a:t>
                </a:r>
                <a:endParaRPr lang="en-US" sz="1200" b="1" dirty="0">
                  <a:latin typeface="Arial" pitchFamily="34" charset="0"/>
                  <a:cs typeface="Arial" pitchFamily="34" charset="0"/>
                </a:endParaRPr>
              </a:p>
            </p:txBody>
          </p:sp>
          <p:cxnSp>
            <p:nvCxnSpPr>
              <p:cNvPr id="73" name="Straight Connector 72"/>
              <p:cNvCxnSpPr>
                <a:stCxn id="72" idx="0"/>
                <a:endCxn id="72" idx="2"/>
              </p:cNvCxnSpPr>
              <p:nvPr/>
            </p:nvCxnSpPr>
            <p:spPr>
              <a:xfrm rot="16200000" flipH="1">
                <a:off x="6300400" y="751077"/>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28901" y="7481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9" name="Elbow Connector 118"/>
            <p:cNvCxnSpPr>
              <a:stCxn id="16" idx="2"/>
              <a:endCxn id="72" idx="3"/>
            </p:cNvCxnSpPr>
            <p:nvPr/>
          </p:nvCxnSpPr>
          <p:spPr>
            <a:xfrm rot="5400000">
              <a:off x="7327300" y="1049640"/>
              <a:ext cx="318701" cy="647700"/>
            </a:xfrm>
            <a:prstGeom prst="bentConnector2">
              <a:avLst/>
            </a:prstGeom>
          </p:spPr>
          <p:style>
            <a:lnRef idx="1">
              <a:schemeClr val="accent1"/>
            </a:lnRef>
            <a:fillRef idx="0">
              <a:schemeClr val="accent1"/>
            </a:fillRef>
            <a:effectRef idx="0">
              <a:schemeClr val="accent1"/>
            </a:effectRef>
            <a:fontRef idx="minor">
              <a:schemeClr val="tx1"/>
            </a:fontRef>
          </p:style>
        </p:cxnSp>
      </p:grpSp>
      <p:cxnSp>
        <p:nvCxnSpPr>
          <p:cNvPr id="122" name="Elbow Connector 121"/>
          <p:cNvCxnSpPr>
            <a:stCxn id="379" idx="2"/>
          </p:cNvCxnSpPr>
          <p:nvPr/>
        </p:nvCxnSpPr>
        <p:spPr>
          <a:xfrm rot="5400000">
            <a:off x="7237467" y="5022517"/>
            <a:ext cx="298343" cy="447675"/>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09575" y="914400"/>
            <a:ext cx="838200" cy="338554"/>
          </a:xfrm>
          <a:prstGeom prst="rect">
            <a:avLst/>
          </a:prstGeom>
          <a:noFill/>
          <a:ln>
            <a:noFill/>
            <a:prstDash val="dash"/>
          </a:ln>
          <a:effectLst/>
        </p:spPr>
        <p:txBody>
          <a:bodyPr wrap="square" rtlCol="0">
            <a:spAutoFit/>
          </a:bodyPr>
          <a:lstStyle/>
          <a:p>
            <a:r>
              <a:rPr lang="en-US" sz="1600" dirty="0" smtClean="0">
                <a:solidFill>
                  <a:srgbClr val="0070C0"/>
                </a:solidFill>
                <a:cs typeface="Arial" pitchFamily="34" charset="0"/>
              </a:rPr>
              <a:t>Header</a:t>
            </a:r>
          </a:p>
        </p:txBody>
      </p:sp>
      <p:sp>
        <p:nvSpPr>
          <p:cNvPr id="80" name="Left Brace 79"/>
          <p:cNvSpPr/>
          <p:nvPr/>
        </p:nvSpPr>
        <p:spPr>
          <a:xfrm>
            <a:off x="1219200" y="838200"/>
            <a:ext cx="304800" cy="533400"/>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
        <p:nvSpPr>
          <p:cNvPr id="82" name="TextBox 81"/>
          <p:cNvSpPr txBox="1"/>
          <p:nvPr/>
        </p:nvSpPr>
        <p:spPr>
          <a:xfrm>
            <a:off x="381000" y="5534023"/>
            <a:ext cx="990600" cy="461665"/>
          </a:xfrm>
          <a:prstGeom prst="rect">
            <a:avLst/>
          </a:prstGeom>
          <a:noFill/>
          <a:ln w="19050">
            <a:noFill/>
          </a:ln>
        </p:spPr>
        <p:txBody>
          <a:bodyPr wrap="square" rtlCol="0">
            <a:spAutoFit/>
          </a:bodyPr>
          <a:lstStyle/>
          <a:p>
            <a:r>
              <a:rPr lang="en-US" sz="800" dirty="0" smtClean="0">
                <a:solidFill>
                  <a:srgbClr val="FF0000"/>
                </a:solidFill>
                <a:latin typeface="Arial" pitchFamily="34" charset="0"/>
                <a:cs typeface="Arial" pitchFamily="34" charset="0"/>
              </a:rPr>
              <a:t>In single event mode:</a:t>
            </a:r>
            <a:r>
              <a:rPr lang="en-US" sz="800" dirty="0" smtClean="0">
                <a:latin typeface="Arial" pitchFamily="34" charset="0"/>
                <a:cs typeface="Arial" pitchFamily="34" charset="0"/>
              </a:rPr>
              <a:t>  There is no ROC Data.</a:t>
            </a:r>
          </a:p>
        </p:txBody>
      </p:sp>
      <p:grpSp>
        <p:nvGrpSpPr>
          <p:cNvPr id="132" name="Group 131"/>
          <p:cNvGrpSpPr/>
          <p:nvPr/>
        </p:nvGrpSpPr>
        <p:grpSpPr>
          <a:xfrm>
            <a:off x="4953000" y="752475"/>
            <a:ext cx="3657600" cy="918865"/>
            <a:chOff x="4953000" y="762000"/>
            <a:chExt cx="3657600" cy="918865"/>
          </a:xfrm>
        </p:grpSpPr>
        <p:sp>
          <p:nvSpPr>
            <p:cNvPr id="113" name="TextBox 112"/>
            <p:cNvSpPr txBox="1"/>
            <p:nvPr/>
          </p:nvSpPr>
          <p:spPr>
            <a:xfrm>
              <a:off x="4953000" y="762000"/>
              <a:ext cx="10668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ID of EB that built this bank</a:t>
              </a:r>
              <a:endParaRPr lang="en-US" sz="1200" dirty="0">
                <a:solidFill>
                  <a:srgbClr val="0070C0"/>
                </a:solidFill>
              </a:endParaRPr>
            </a:p>
          </p:txBody>
        </p:sp>
        <p:sp>
          <p:nvSpPr>
            <p:cNvPr id="114" name="TextBox 113"/>
            <p:cNvSpPr txBox="1"/>
            <p:nvPr/>
          </p:nvSpPr>
          <p:spPr>
            <a:xfrm>
              <a:off x="6172200" y="762000"/>
              <a:ext cx="914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Segment of 64 bit </a:t>
              </a:r>
              <a:r>
                <a:rPr lang="en-US" sz="1200" dirty="0" err="1" smtClean="0">
                  <a:solidFill>
                    <a:srgbClr val="0070C0"/>
                  </a:solidFill>
                </a:rPr>
                <a:t>uints</a:t>
              </a:r>
              <a:endParaRPr lang="en-US" sz="1200" dirty="0">
                <a:solidFill>
                  <a:srgbClr val="0070C0"/>
                </a:solidFill>
              </a:endParaRPr>
            </a:p>
          </p:txBody>
        </p:sp>
        <p:sp>
          <p:nvSpPr>
            <p:cNvPr id="115" name="TextBox 114"/>
            <p:cNvSpPr txBox="1"/>
            <p:nvPr/>
          </p:nvSpPr>
          <p:spPr>
            <a:xfrm>
              <a:off x="7239000" y="942201"/>
              <a:ext cx="1371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Len of segment = 4</a:t>
              </a:r>
              <a:endParaRPr lang="en-US" sz="1200" dirty="0">
                <a:solidFill>
                  <a:srgbClr val="0070C0"/>
                </a:solidFill>
              </a:endParaRPr>
            </a:p>
          </p:txBody>
        </p:sp>
        <p:cxnSp>
          <p:nvCxnSpPr>
            <p:cNvPr id="116" name="Straight Connector 115"/>
            <p:cNvCxnSpPr>
              <a:stCxn id="114" idx="2"/>
            </p:cNvCxnSpPr>
            <p:nvPr/>
          </p:nvCxnSpPr>
          <p:spPr>
            <a:xfrm rot="5400000">
              <a:off x="5979170" y="807095"/>
              <a:ext cx="23366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113" idx="2"/>
            </p:cNvCxnSpPr>
            <p:nvPr/>
          </p:nvCxnSpPr>
          <p:spPr>
            <a:xfrm rot="5400000">
              <a:off x="5219700" y="1185565"/>
              <a:ext cx="228600" cy="304800"/>
            </a:xfrm>
            <a:prstGeom prst="line">
              <a:avLst/>
            </a:prstGeom>
          </p:spPr>
          <p:style>
            <a:lnRef idx="1">
              <a:schemeClr val="accent1"/>
            </a:lnRef>
            <a:fillRef idx="0">
              <a:schemeClr val="accent1"/>
            </a:fillRef>
            <a:effectRef idx="0">
              <a:schemeClr val="accent1"/>
            </a:effectRef>
            <a:fontRef idx="minor">
              <a:schemeClr val="tx1"/>
            </a:fontRef>
          </p:style>
        </p:cxnSp>
        <p:grpSp>
          <p:nvGrpSpPr>
            <p:cNvPr id="118" name="Group 70"/>
            <p:cNvGrpSpPr/>
            <p:nvPr/>
          </p:nvGrpSpPr>
          <p:grpSpPr>
            <a:xfrm>
              <a:off x="4953000" y="1400888"/>
              <a:ext cx="2209800" cy="279977"/>
              <a:chOff x="5334000" y="609600"/>
              <a:chExt cx="2209800" cy="279977"/>
            </a:xfrm>
            <a:solidFill>
              <a:schemeClr val="bg1"/>
            </a:solidFill>
          </p:grpSpPr>
          <p:sp>
            <p:nvSpPr>
              <p:cNvPr id="121" name="TextBox 120"/>
              <p:cNvSpPr txBox="1"/>
              <p:nvPr/>
            </p:nvSpPr>
            <p:spPr>
              <a:xfrm>
                <a:off x="5334000" y="612578"/>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EB id     0xa              </a:t>
                </a:r>
                <a:r>
                  <a:rPr lang="en-US" sz="1200" b="1" dirty="0" smtClean="0">
                    <a:latin typeface="Arial" pitchFamily="34" charset="0"/>
                    <a:cs typeface="Arial" pitchFamily="34" charset="0"/>
                  </a:rPr>
                  <a:t>Len</a:t>
                </a:r>
                <a:endParaRPr lang="en-US" sz="1200" b="1" dirty="0">
                  <a:latin typeface="Arial" pitchFamily="34" charset="0"/>
                  <a:cs typeface="Arial" pitchFamily="34" charset="0"/>
                </a:endParaRPr>
              </a:p>
            </p:txBody>
          </p:sp>
          <p:cxnSp>
            <p:nvCxnSpPr>
              <p:cNvPr id="123" name="Straight Connector 122"/>
              <p:cNvCxnSpPr>
                <a:stCxn id="121" idx="0"/>
                <a:endCxn id="121" idx="2"/>
              </p:cNvCxnSpPr>
              <p:nvPr/>
            </p:nvCxnSpPr>
            <p:spPr>
              <a:xfrm rot="16200000" flipH="1">
                <a:off x="6300400" y="751077"/>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rot="16200000" flipH="1">
                <a:off x="5728901" y="748100"/>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0" name="Elbow Connector 118"/>
            <p:cNvCxnSpPr>
              <a:stCxn id="115" idx="2"/>
              <a:endCxn id="121" idx="3"/>
            </p:cNvCxnSpPr>
            <p:nvPr/>
          </p:nvCxnSpPr>
          <p:spPr>
            <a:xfrm rot="5400000">
              <a:off x="7382217" y="999783"/>
              <a:ext cx="323166" cy="762000"/>
            </a:xfrm>
            <a:prstGeom prst="bentConnector2">
              <a:avLst/>
            </a:prstGeom>
          </p:spPr>
          <p:style>
            <a:lnRef idx="1">
              <a:schemeClr val="accent1"/>
            </a:lnRef>
            <a:fillRef idx="0">
              <a:schemeClr val="accent1"/>
            </a:fillRef>
            <a:effectRef idx="0">
              <a:schemeClr val="accent1"/>
            </a:effectRef>
            <a:fontRef idx="minor">
              <a:schemeClr val="tx1"/>
            </a:fontRef>
          </p:style>
        </p:cxnSp>
      </p:grpSp>
      <p:cxnSp>
        <p:nvCxnSpPr>
          <p:cNvPr id="125" name="Straight Arrow Connector 124"/>
          <p:cNvCxnSpPr/>
          <p:nvPr/>
        </p:nvCxnSpPr>
        <p:spPr>
          <a:xfrm>
            <a:off x="3810000" y="1532128"/>
            <a:ext cx="1143000" cy="713"/>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4953000" y="1808976"/>
            <a:ext cx="3657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64 bit </a:t>
            </a:r>
            <a:r>
              <a:rPr lang="en-US" sz="1200" dirty="0" smtClean="0">
                <a:solidFill>
                  <a:srgbClr val="0070C0"/>
                </a:solidFill>
              </a:rPr>
              <a:t>run &amp; event number </a:t>
            </a:r>
            <a:r>
              <a:rPr lang="en-US" sz="1200" dirty="0" smtClean="0">
                <a:solidFill>
                  <a:srgbClr val="0070C0"/>
                </a:solidFill>
              </a:rPr>
              <a:t>of first event in physics bank. </a:t>
            </a:r>
            <a:endParaRPr lang="en-US" sz="1200" dirty="0">
              <a:solidFill>
                <a:srgbClr val="0070C0"/>
              </a:solidFill>
            </a:endParaRPr>
          </a:p>
        </p:txBody>
      </p:sp>
      <p:sp>
        <p:nvSpPr>
          <p:cNvPr id="134" name="Left Brace 133"/>
          <p:cNvSpPr/>
          <p:nvPr/>
        </p:nvSpPr>
        <p:spPr>
          <a:xfrm flipH="1">
            <a:off x="3886200" y="1676400"/>
            <a:ext cx="304800" cy="533400"/>
          </a:xfrm>
          <a:prstGeom prst="leftBrace">
            <a:avLst>
              <a:gd name="adj1" fmla="val 42708"/>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cxnSp>
        <p:nvCxnSpPr>
          <p:cNvPr id="147" name="Straight Arrow Connector 146"/>
          <p:cNvCxnSpPr>
            <a:stCxn id="133" idx="1"/>
            <a:endCxn id="134" idx="1"/>
          </p:cNvCxnSpPr>
          <p:nvPr/>
        </p:nvCxnSpPr>
        <p:spPr>
          <a:xfrm rot="10800000">
            <a:off x="4191000" y="1943100"/>
            <a:ext cx="762000" cy="4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600200" y="838200"/>
            <a:ext cx="2209800" cy="55626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28" name="TextBox 27"/>
          <p:cNvSpPr txBox="1"/>
          <p:nvPr/>
        </p:nvSpPr>
        <p:spPr>
          <a:xfrm>
            <a:off x="1600200" y="83820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Built Trigger Bank Length</a:t>
            </a:r>
            <a:endParaRPr lang="en-US" sz="1200" b="1" dirty="0">
              <a:latin typeface="Arial" pitchFamily="34" charset="0"/>
              <a:cs typeface="Arial" pitchFamily="34" charset="0"/>
            </a:endParaRPr>
          </a:p>
        </p:txBody>
      </p:sp>
      <p:sp>
        <p:nvSpPr>
          <p:cNvPr id="356" name="TextBox 355"/>
          <p:cNvSpPr txBox="1"/>
          <p:nvPr/>
        </p:nvSpPr>
        <p:spPr>
          <a:xfrm>
            <a:off x="1666875" y="5895201"/>
            <a:ext cx="2057400" cy="276999"/>
          </a:xfrm>
          <a:prstGeom prst="rect">
            <a:avLst/>
          </a:prstGeom>
          <a:noFill/>
          <a:ln w="19050">
            <a:noFill/>
          </a:ln>
        </p:spPr>
        <p:txBody>
          <a:bodyPr wrap="square" rtlCol="0">
            <a:spAutoFit/>
          </a:bodyPr>
          <a:lstStyle/>
          <a:p>
            <a:pPr algn="ctr"/>
            <a:r>
              <a:rPr lang="en-US" sz="1200" b="1" dirty="0" smtClean="0">
                <a:solidFill>
                  <a:srgbClr val="0070C0"/>
                </a:solidFill>
                <a:cs typeface="Arial" pitchFamily="34" charset="0"/>
              </a:rPr>
              <a:t>(one for each </a:t>
            </a:r>
            <a:r>
              <a:rPr lang="en-US" sz="1200" b="1" dirty="0" smtClean="0">
                <a:solidFill>
                  <a:srgbClr val="0070C0"/>
                </a:solidFill>
                <a:cs typeface="Arial" pitchFamily="34" charset="0"/>
              </a:rPr>
              <a:t>ROC, to ROC N)</a:t>
            </a:r>
            <a:endParaRPr lang="en-US" sz="1200" b="1" dirty="0" smtClean="0">
              <a:solidFill>
                <a:srgbClr val="0070C0"/>
              </a:solidFill>
              <a:cs typeface="Arial" pitchFamily="34" charset="0"/>
            </a:endParaRPr>
          </a:p>
        </p:txBody>
      </p:sp>
      <p:grpSp>
        <p:nvGrpSpPr>
          <p:cNvPr id="70" name="Group 69"/>
          <p:cNvGrpSpPr/>
          <p:nvPr/>
        </p:nvGrpSpPr>
        <p:grpSpPr>
          <a:xfrm>
            <a:off x="1600200" y="1107102"/>
            <a:ext cx="2209800" cy="279977"/>
            <a:chOff x="5334000" y="609600"/>
            <a:chExt cx="2209800" cy="279977"/>
          </a:xfrm>
        </p:grpSpPr>
        <p:sp>
          <p:nvSpPr>
            <p:cNvPr id="59" name="TextBox 58"/>
            <p:cNvSpPr txBox="1"/>
            <p:nvPr/>
          </p:nvSpPr>
          <p:spPr>
            <a:xfrm>
              <a:off x="5334000" y="612578"/>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     0X0F02         0x20     N+2</a:t>
              </a:r>
              <a:endParaRPr lang="en-US" sz="1200" b="1" dirty="0">
                <a:latin typeface="Arial" pitchFamily="34" charset="0"/>
                <a:cs typeface="Arial" pitchFamily="34" charset="0"/>
              </a:endParaRPr>
            </a:p>
          </p:txBody>
        </p:sp>
        <p:cxnSp>
          <p:nvCxnSpPr>
            <p:cNvPr id="67" name="Straight Connector 66"/>
            <p:cNvCxnSpPr>
              <a:stCxn id="59" idx="0"/>
              <a:endCxn id="59" idx="2"/>
            </p:cNvCxnSpPr>
            <p:nvPr/>
          </p:nvCxnSpPr>
          <p:spPr>
            <a:xfrm rot="16200000" flipH="1">
              <a:off x="6300400" y="751077"/>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6871900" y="7481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7" name="Group 156"/>
          <p:cNvGrpSpPr/>
          <p:nvPr/>
        </p:nvGrpSpPr>
        <p:grpSpPr>
          <a:xfrm>
            <a:off x="1600200" y="3040678"/>
            <a:ext cx="2209800" cy="1055072"/>
            <a:chOff x="1600200" y="2812078"/>
            <a:chExt cx="2209800" cy="1055072"/>
          </a:xfrm>
        </p:grpSpPr>
        <p:sp>
          <p:nvSpPr>
            <p:cNvPr id="141" name="TextBox 140"/>
            <p:cNvSpPr txBox="1"/>
            <p:nvPr/>
          </p:nvSpPr>
          <p:spPr>
            <a:xfrm>
              <a:off x="1600200" y="3346252"/>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grpSp>
          <p:nvGrpSpPr>
            <p:cNvPr id="75" name="Group 74"/>
            <p:cNvGrpSpPr/>
            <p:nvPr/>
          </p:nvGrpSpPr>
          <p:grpSpPr>
            <a:xfrm>
              <a:off x="1600200" y="2812078"/>
              <a:ext cx="2209800" cy="279977"/>
              <a:chOff x="5334000" y="609600"/>
              <a:chExt cx="2209800" cy="279977"/>
            </a:xfrm>
          </p:grpSpPr>
          <p:sp>
            <p:nvSpPr>
              <p:cNvPr id="76" name="TextBox 75"/>
              <p:cNvSpPr txBox="1"/>
              <p:nvPr/>
            </p:nvSpPr>
            <p:spPr>
              <a:xfrm>
                <a:off x="5334000" y="612578"/>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EB id    0x05             Len</a:t>
                </a:r>
                <a:endParaRPr lang="en-US" sz="1200" b="1" dirty="0">
                  <a:latin typeface="Arial" pitchFamily="34" charset="0"/>
                  <a:cs typeface="Arial" pitchFamily="34" charset="0"/>
                </a:endParaRPr>
              </a:p>
            </p:txBody>
          </p:sp>
          <p:cxnSp>
            <p:nvCxnSpPr>
              <p:cNvPr id="77" name="Straight Connector 76"/>
              <p:cNvCxnSpPr>
                <a:stCxn id="76" idx="0"/>
                <a:endCxn id="76" idx="2"/>
              </p:cNvCxnSpPr>
              <p:nvPr/>
            </p:nvCxnSpPr>
            <p:spPr>
              <a:xfrm rot="16200000" flipH="1">
                <a:off x="6300400" y="751077"/>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728901" y="7481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7" name="Group 136"/>
            <p:cNvGrpSpPr/>
            <p:nvPr/>
          </p:nvGrpSpPr>
          <p:grpSpPr>
            <a:xfrm>
              <a:off x="1600200" y="3095624"/>
              <a:ext cx="2209800" cy="246222"/>
              <a:chOff x="5334000" y="620673"/>
              <a:chExt cx="2209800" cy="246222"/>
            </a:xfrm>
          </p:grpSpPr>
          <p:sp>
            <p:nvSpPr>
              <p:cNvPr id="138" name="TextBox 137"/>
              <p:cNvSpPr txBox="1"/>
              <p:nvPr/>
            </p:nvSpPr>
            <p:spPr>
              <a:xfrm>
                <a:off x="5334000" y="620674"/>
                <a:ext cx="2209800" cy="246221"/>
              </a:xfrm>
              <a:prstGeom prst="rect">
                <a:avLst/>
              </a:prstGeom>
              <a:noFill/>
              <a:ln w="19050">
                <a:solidFill>
                  <a:schemeClr val="tx1"/>
                </a:solidFill>
              </a:ln>
            </p:spPr>
            <p:txBody>
              <a:bodyPr wrap="square" rtlCol="0">
                <a:spAutoFit/>
              </a:bodyPr>
              <a:lstStyle/>
              <a:p>
                <a:r>
                  <a:rPr lang="en-US" sz="1000" b="1" dirty="0" smtClean="0">
                    <a:latin typeface="Arial" pitchFamily="34" charset="0"/>
                    <a:cs typeface="Arial" pitchFamily="34" charset="0"/>
                  </a:rPr>
                  <a:t>  Event Type 1        Event Type 2</a:t>
                </a:r>
                <a:endParaRPr lang="en-US" sz="1000" b="1" dirty="0">
                  <a:latin typeface="Arial" pitchFamily="34" charset="0"/>
                  <a:cs typeface="Arial" pitchFamily="34" charset="0"/>
                </a:endParaRPr>
              </a:p>
            </p:txBody>
          </p:sp>
          <p:cxnSp>
            <p:nvCxnSpPr>
              <p:cNvPr id="139" name="Straight Connector 138"/>
              <p:cNvCxnSpPr>
                <a:stCxn id="138" idx="0"/>
                <a:endCxn id="138" idx="2"/>
              </p:cNvCxnSpPr>
              <p:nvPr/>
            </p:nvCxnSpPr>
            <p:spPr>
              <a:xfrm rot="16200000" flipH="1">
                <a:off x="6315789" y="743784"/>
                <a:ext cx="2462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0" name="Group 139"/>
            <p:cNvGrpSpPr/>
            <p:nvPr/>
          </p:nvGrpSpPr>
          <p:grpSpPr>
            <a:xfrm>
              <a:off x="1600200" y="3620928"/>
              <a:ext cx="2209800" cy="246222"/>
              <a:chOff x="5334000" y="622102"/>
              <a:chExt cx="2209800" cy="246222"/>
            </a:xfrm>
          </p:grpSpPr>
          <p:sp>
            <p:nvSpPr>
              <p:cNvPr id="149" name="TextBox 148"/>
              <p:cNvSpPr txBox="1"/>
              <p:nvPr/>
            </p:nvSpPr>
            <p:spPr>
              <a:xfrm>
                <a:off x="5334000" y="622103"/>
                <a:ext cx="2209800" cy="246221"/>
              </a:xfrm>
              <a:prstGeom prst="rect">
                <a:avLst/>
              </a:prstGeom>
              <a:noFill/>
              <a:ln w="19050">
                <a:solidFill>
                  <a:schemeClr val="tx1"/>
                </a:solidFill>
              </a:ln>
            </p:spPr>
            <p:txBody>
              <a:bodyPr wrap="square" rtlCol="0">
                <a:spAutoFit/>
              </a:bodyPr>
              <a:lstStyle/>
              <a:p>
                <a:r>
                  <a:rPr lang="en-US" sz="1000" b="1" dirty="0" smtClean="0">
                    <a:latin typeface="Arial" pitchFamily="34" charset="0"/>
                    <a:cs typeface="Arial" pitchFamily="34" charset="0"/>
                  </a:rPr>
                  <a:t>Event Type M-1      Event Type M</a:t>
                </a:r>
                <a:endParaRPr lang="en-US" sz="1000" b="1" dirty="0">
                  <a:latin typeface="Arial" pitchFamily="34" charset="0"/>
                  <a:cs typeface="Arial" pitchFamily="34" charset="0"/>
                </a:endParaRPr>
              </a:p>
            </p:txBody>
          </p:sp>
          <p:cxnSp>
            <p:nvCxnSpPr>
              <p:cNvPr id="154" name="Straight Connector 153"/>
              <p:cNvCxnSpPr>
                <a:stCxn id="149" idx="0"/>
                <a:endCxn id="149" idx="2"/>
              </p:cNvCxnSpPr>
              <p:nvPr/>
            </p:nvCxnSpPr>
            <p:spPr>
              <a:xfrm rot="16200000" flipH="1">
                <a:off x="6315789" y="745213"/>
                <a:ext cx="2462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8" name="Group 157"/>
          <p:cNvGrpSpPr/>
          <p:nvPr/>
        </p:nvGrpSpPr>
        <p:grpSpPr>
          <a:xfrm>
            <a:off x="1600200" y="4095750"/>
            <a:ext cx="2209801" cy="1658124"/>
            <a:chOff x="1600200" y="4429125"/>
            <a:chExt cx="2209801" cy="1658124"/>
          </a:xfrm>
        </p:grpSpPr>
        <p:grpSp>
          <p:nvGrpSpPr>
            <p:cNvPr id="85" name="Group 84"/>
            <p:cNvGrpSpPr/>
            <p:nvPr/>
          </p:nvGrpSpPr>
          <p:grpSpPr>
            <a:xfrm>
              <a:off x="1600200" y="4429125"/>
              <a:ext cx="2209800" cy="1658124"/>
              <a:chOff x="1600200" y="2647176"/>
              <a:chExt cx="2209800" cy="1658124"/>
            </a:xfrm>
          </p:grpSpPr>
          <p:sp>
            <p:nvSpPr>
              <p:cNvPr id="50" name="TextBox 49"/>
              <p:cNvSpPr txBox="1"/>
              <p:nvPr/>
            </p:nvSpPr>
            <p:spPr>
              <a:xfrm>
                <a:off x="1600200" y="292340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 for event 1</a:t>
                </a:r>
                <a:endParaRPr lang="en-US" sz="1200" b="1" dirty="0">
                  <a:latin typeface="Arial" pitchFamily="34" charset="0"/>
                  <a:cs typeface="Arial" pitchFamily="34" charset="0"/>
                </a:endParaRPr>
              </a:p>
            </p:txBody>
          </p:sp>
          <p:sp>
            <p:nvSpPr>
              <p:cNvPr id="111" name="TextBox 110"/>
              <p:cNvSpPr txBox="1"/>
              <p:nvPr/>
            </p:nvSpPr>
            <p:spPr>
              <a:xfrm>
                <a:off x="1600200" y="319962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Misc. for event 1</a:t>
                </a:r>
                <a:endParaRPr lang="en-US" sz="1200" b="1" dirty="0">
                  <a:latin typeface="Arial" pitchFamily="34" charset="0"/>
                  <a:cs typeface="Arial" pitchFamily="34" charset="0"/>
                </a:endParaRPr>
              </a:p>
            </p:txBody>
          </p:sp>
          <p:grpSp>
            <p:nvGrpSpPr>
              <p:cNvPr id="171" name="Group 170"/>
              <p:cNvGrpSpPr/>
              <p:nvPr/>
            </p:nvGrpSpPr>
            <p:grpSpPr>
              <a:xfrm>
                <a:off x="1600200" y="2647176"/>
                <a:ext cx="2209800" cy="279977"/>
                <a:chOff x="5334000" y="609600"/>
                <a:chExt cx="2209800" cy="279977"/>
              </a:xfrm>
            </p:grpSpPr>
            <p:sp>
              <p:nvSpPr>
                <p:cNvPr id="172" name="TextBox 171"/>
                <p:cNvSpPr txBox="1"/>
                <p:nvPr/>
              </p:nvSpPr>
              <p:spPr>
                <a:xfrm>
                  <a:off x="5334000" y="612578"/>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roc1 id   0x01           Len</a:t>
                  </a:r>
                  <a:endParaRPr lang="en-US" sz="1200" b="1" dirty="0">
                    <a:latin typeface="Arial" pitchFamily="34" charset="0"/>
                    <a:cs typeface="Arial" pitchFamily="34" charset="0"/>
                  </a:endParaRPr>
                </a:p>
              </p:txBody>
            </p:sp>
            <p:cxnSp>
              <p:nvCxnSpPr>
                <p:cNvPr id="173" name="Straight Connector 172"/>
                <p:cNvCxnSpPr>
                  <a:stCxn id="172" idx="0"/>
                  <a:endCxn id="172" idx="2"/>
                </p:cNvCxnSpPr>
                <p:nvPr/>
              </p:nvCxnSpPr>
              <p:spPr>
                <a:xfrm rot="16200000" flipH="1">
                  <a:off x="6300400" y="751077"/>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rot="16200000" flipH="1">
                  <a:off x="5824150" y="7481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1" name="TextBox 80"/>
              <p:cNvSpPr txBox="1"/>
              <p:nvPr/>
            </p:nvSpPr>
            <p:spPr>
              <a:xfrm>
                <a:off x="1600200" y="347585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83" name="TextBox 82"/>
              <p:cNvSpPr txBox="1"/>
              <p:nvPr/>
            </p:nvSpPr>
            <p:spPr>
              <a:xfrm>
                <a:off x="1600200" y="375207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 for event M</a:t>
                </a:r>
                <a:endParaRPr lang="en-US" sz="1200" b="1" dirty="0">
                  <a:latin typeface="Arial" pitchFamily="34" charset="0"/>
                  <a:cs typeface="Arial" pitchFamily="34" charset="0"/>
                </a:endParaRPr>
              </a:p>
            </p:txBody>
          </p:sp>
          <p:sp>
            <p:nvSpPr>
              <p:cNvPr id="84" name="TextBox 83"/>
              <p:cNvSpPr txBox="1"/>
              <p:nvPr/>
            </p:nvSpPr>
            <p:spPr>
              <a:xfrm>
                <a:off x="1600200" y="402830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Misc. for event M</a:t>
                </a:r>
                <a:endParaRPr lang="en-US" sz="1200" b="1" dirty="0">
                  <a:latin typeface="Arial" pitchFamily="34" charset="0"/>
                  <a:cs typeface="Arial" pitchFamily="34" charset="0"/>
                </a:endParaRPr>
              </a:p>
            </p:txBody>
          </p:sp>
        </p:grpSp>
        <p:cxnSp>
          <p:nvCxnSpPr>
            <p:cNvPr id="108" name="Straight Connector 107"/>
            <p:cNvCxnSpPr/>
            <p:nvPr/>
          </p:nvCxnSpPr>
          <p:spPr>
            <a:xfrm>
              <a:off x="3581400" y="4848224"/>
              <a:ext cx="228601"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26" name="Straight Connector 125"/>
            <p:cNvCxnSpPr/>
            <p:nvPr/>
          </p:nvCxnSpPr>
          <p:spPr>
            <a:xfrm>
              <a:off x="1600200" y="4848225"/>
              <a:ext cx="228601"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28" name="Straight Connector 127"/>
            <p:cNvCxnSpPr/>
            <p:nvPr/>
          </p:nvCxnSpPr>
          <p:spPr>
            <a:xfrm>
              <a:off x="1600200" y="5667375"/>
              <a:ext cx="228601"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29" name="Straight Connector 128"/>
            <p:cNvCxnSpPr/>
            <p:nvPr/>
          </p:nvCxnSpPr>
          <p:spPr>
            <a:xfrm>
              <a:off x="3581400" y="5667375"/>
              <a:ext cx="228601"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grpSp>
      <p:cxnSp>
        <p:nvCxnSpPr>
          <p:cNvPr id="142" name="Curved Connector 141"/>
          <p:cNvCxnSpPr/>
          <p:nvPr/>
        </p:nvCxnSpPr>
        <p:spPr>
          <a:xfrm>
            <a:off x="3810000" y="3182156"/>
            <a:ext cx="1143000" cy="811052"/>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56" name="Group 155"/>
          <p:cNvGrpSpPr/>
          <p:nvPr/>
        </p:nvGrpSpPr>
        <p:grpSpPr>
          <a:xfrm>
            <a:off x="1600200" y="1390650"/>
            <a:ext cx="2209800" cy="1658124"/>
            <a:chOff x="1600200" y="1162050"/>
            <a:chExt cx="2209800" cy="1658124"/>
          </a:xfrm>
        </p:grpSpPr>
        <p:sp>
          <p:nvSpPr>
            <p:cNvPr id="96" name="TextBox 95"/>
            <p:cNvSpPr txBox="1"/>
            <p:nvPr/>
          </p:nvSpPr>
          <p:spPr>
            <a:xfrm>
              <a:off x="1600200" y="1714500"/>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Run Number</a:t>
              </a:r>
              <a:endParaRPr lang="en-US" sz="1200" b="1" dirty="0">
                <a:latin typeface="Arial" pitchFamily="34" charset="0"/>
                <a:cs typeface="Arial" pitchFamily="34" charset="0"/>
              </a:endParaRPr>
            </a:p>
          </p:txBody>
        </p:sp>
        <p:grpSp>
          <p:nvGrpSpPr>
            <p:cNvPr id="97" name="Group 96"/>
            <p:cNvGrpSpPr/>
            <p:nvPr/>
          </p:nvGrpSpPr>
          <p:grpSpPr>
            <a:xfrm>
              <a:off x="1600200" y="1162050"/>
              <a:ext cx="2209800" cy="279977"/>
              <a:chOff x="5334000" y="609600"/>
              <a:chExt cx="2209800" cy="279977"/>
            </a:xfrm>
          </p:grpSpPr>
          <p:sp>
            <p:nvSpPr>
              <p:cNvPr id="98" name="TextBox 97"/>
              <p:cNvSpPr txBox="1"/>
              <p:nvPr/>
            </p:nvSpPr>
            <p:spPr>
              <a:xfrm>
                <a:off x="5334000" y="612578"/>
                <a:ext cx="22098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EB id     0xa              </a:t>
                </a:r>
                <a:r>
                  <a:rPr lang="en-US" sz="1200" b="1" dirty="0" smtClean="0">
                    <a:latin typeface="Arial" pitchFamily="34" charset="0"/>
                    <a:cs typeface="Arial" pitchFamily="34" charset="0"/>
                  </a:rPr>
                  <a:t>Len</a:t>
                </a:r>
                <a:endParaRPr lang="en-US" sz="1200" b="1" dirty="0">
                  <a:latin typeface="Arial" pitchFamily="34" charset="0"/>
                  <a:cs typeface="Arial" pitchFamily="34" charset="0"/>
                </a:endParaRPr>
              </a:p>
            </p:txBody>
          </p:sp>
          <p:cxnSp>
            <p:nvCxnSpPr>
              <p:cNvPr id="99" name="Straight Connector 98"/>
              <p:cNvCxnSpPr>
                <a:stCxn id="98" idx="0"/>
                <a:endCxn id="98" idx="2"/>
              </p:cNvCxnSpPr>
              <p:nvPr/>
            </p:nvCxnSpPr>
            <p:spPr>
              <a:xfrm rot="16200000" flipH="1">
                <a:off x="6300400" y="751077"/>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rot="16200000" flipH="1">
                <a:off x="5728901" y="7481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2" name="TextBox 101"/>
            <p:cNvSpPr txBox="1"/>
            <p:nvPr/>
          </p:nvSpPr>
          <p:spPr>
            <a:xfrm>
              <a:off x="1600200" y="143750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First Event Number</a:t>
              </a:r>
              <a:endParaRPr lang="en-US" sz="1200" b="1" dirty="0">
                <a:latin typeface="Arial" pitchFamily="34" charset="0"/>
                <a:cs typeface="Arial" pitchFamily="34" charset="0"/>
              </a:endParaRPr>
            </a:p>
          </p:txBody>
        </p:sp>
        <p:sp>
          <p:nvSpPr>
            <p:cNvPr id="146" name="TextBox 145"/>
            <p:cNvSpPr txBox="1"/>
            <p:nvPr/>
          </p:nvSpPr>
          <p:spPr>
            <a:xfrm>
              <a:off x="1600200" y="1989951"/>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Average Timestamp 1</a:t>
              </a:r>
              <a:endParaRPr lang="en-US" sz="1200" b="1" dirty="0">
                <a:latin typeface="Arial" pitchFamily="34" charset="0"/>
                <a:cs typeface="Arial" pitchFamily="34" charset="0"/>
              </a:endParaRPr>
            </a:p>
          </p:txBody>
        </p:sp>
        <p:sp>
          <p:nvSpPr>
            <p:cNvPr id="150" name="TextBox 149"/>
            <p:cNvSpPr txBox="1"/>
            <p:nvPr/>
          </p:nvSpPr>
          <p:spPr>
            <a:xfrm>
              <a:off x="1600200" y="226617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t>
              </a:r>
              <a:endParaRPr lang="en-US" sz="1200" b="1" dirty="0">
                <a:latin typeface="Arial" pitchFamily="34" charset="0"/>
                <a:cs typeface="Arial" pitchFamily="34" charset="0"/>
              </a:endParaRPr>
            </a:p>
          </p:txBody>
        </p:sp>
        <p:sp>
          <p:nvSpPr>
            <p:cNvPr id="151" name="TextBox 150"/>
            <p:cNvSpPr txBox="1"/>
            <p:nvPr/>
          </p:nvSpPr>
          <p:spPr>
            <a:xfrm>
              <a:off x="1600200" y="25431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Average </a:t>
              </a:r>
              <a:r>
                <a:rPr lang="en-US" sz="1200" b="1" dirty="0" smtClean="0">
                  <a:latin typeface="Arial" pitchFamily="34" charset="0"/>
                  <a:cs typeface="Arial" pitchFamily="34" charset="0"/>
                </a:rPr>
                <a:t>Timestamp M</a:t>
              </a:r>
              <a:endParaRPr lang="en-US" sz="1200" b="1" dirty="0">
                <a:latin typeface="Arial" pitchFamily="34" charset="0"/>
                <a:cs typeface="Arial" pitchFamily="34" charset="0"/>
              </a:endParaRPr>
            </a:p>
          </p:txBody>
        </p:sp>
      </p:grpSp>
      <p:sp>
        <p:nvSpPr>
          <p:cNvPr id="407" name="TextBox 406"/>
          <p:cNvSpPr txBox="1"/>
          <p:nvPr/>
        </p:nvSpPr>
        <p:spPr>
          <a:xfrm>
            <a:off x="4953000" y="2405360"/>
            <a:ext cx="3657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If checking for timestamp consistency, the average timestamp across all ROCs for each event is stored here. </a:t>
            </a:r>
            <a:endParaRPr lang="en-US" sz="1200" dirty="0">
              <a:solidFill>
                <a:srgbClr val="0070C0"/>
              </a:solidFill>
            </a:endParaRPr>
          </a:p>
        </p:txBody>
      </p:sp>
      <p:sp>
        <p:nvSpPr>
          <p:cNvPr id="408" name="Left Brace 407"/>
          <p:cNvSpPr/>
          <p:nvPr/>
        </p:nvSpPr>
        <p:spPr>
          <a:xfrm flipH="1">
            <a:off x="3886200" y="2228850"/>
            <a:ext cx="304800" cy="819150"/>
          </a:xfrm>
          <a:prstGeom prst="leftBrace">
            <a:avLst>
              <a:gd name="adj1" fmla="val 42708"/>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latin typeface="Arial" pitchFamily="34" charset="0"/>
              <a:cs typeface="Arial" pitchFamily="34" charset="0"/>
            </a:endParaRPr>
          </a:p>
        </p:txBody>
      </p:sp>
      <p:cxnSp>
        <p:nvCxnSpPr>
          <p:cNvPr id="409" name="Straight Arrow Connector 408"/>
          <p:cNvCxnSpPr>
            <a:stCxn id="407" idx="1"/>
            <a:endCxn id="408" idx="1"/>
          </p:cNvCxnSpPr>
          <p:nvPr/>
        </p:nvCxnSpPr>
        <p:spPr>
          <a:xfrm rot="10800000" flipV="1">
            <a:off x="4191000" y="2636193"/>
            <a:ext cx="762000" cy="2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2" name="Curved Connector 411"/>
          <p:cNvCxnSpPr/>
          <p:nvPr/>
        </p:nvCxnSpPr>
        <p:spPr>
          <a:xfrm>
            <a:off x="3810000" y="4237228"/>
            <a:ext cx="1143000" cy="1158298"/>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7" name="Straight Arrow Connector 416"/>
          <p:cNvCxnSpPr>
            <a:stCxn id="372" idx="1"/>
            <a:endCxn id="371" idx="1"/>
          </p:cNvCxnSpPr>
          <p:nvPr/>
        </p:nvCxnSpPr>
        <p:spPr>
          <a:xfrm rot="10800000">
            <a:off x="4191000" y="3733801"/>
            <a:ext cx="762000" cy="6997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90675" y="1454348"/>
            <a:ext cx="2219325" cy="2508052"/>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4" name="TextBox 3"/>
          <p:cNvSpPr txBox="1"/>
          <p:nvPr/>
        </p:nvSpPr>
        <p:spPr>
          <a:xfrm>
            <a:off x="990600" y="609600"/>
            <a:ext cx="35052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Physics Event’s Data Bank</a:t>
            </a:r>
            <a:endParaRPr lang="en-US" sz="2000" b="1" dirty="0">
              <a:latin typeface="Arial" pitchFamily="34" charset="0"/>
              <a:cs typeface="Arial" pitchFamily="34" charset="0"/>
            </a:endParaRPr>
          </a:p>
        </p:txBody>
      </p:sp>
      <p:cxnSp>
        <p:nvCxnSpPr>
          <p:cNvPr id="5" name="Straight Arrow Connector 4"/>
          <p:cNvCxnSpPr>
            <a:stCxn id="112" idx="3"/>
            <a:endCxn id="41" idx="1"/>
          </p:cNvCxnSpPr>
          <p:nvPr/>
        </p:nvCxnSpPr>
        <p:spPr>
          <a:xfrm>
            <a:off x="3810000" y="1872051"/>
            <a:ext cx="1600200" cy="65645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600200" y="146089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Data Bank Length</a:t>
            </a:r>
            <a:endParaRPr lang="en-US" sz="1200" b="1" dirty="0">
              <a:latin typeface="Arial" pitchFamily="34" charset="0"/>
              <a:cs typeface="Arial" pitchFamily="34" charset="0"/>
            </a:endParaRPr>
          </a:p>
        </p:txBody>
      </p:sp>
      <p:sp>
        <p:nvSpPr>
          <p:cNvPr id="31" name="TextBox 30"/>
          <p:cNvSpPr txBox="1"/>
          <p:nvPr/>
        </p:nvSpPr>
        <p:spPr>
          <a:xfrm>
            <a:off x="1600200" y="200977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Block Bank 1</a:t>
            </a:r>
          </a:p>
          <a:p>
            <a:pPr algn="ctr"/>
            <a:endParaRPr lang="en-US" sz="1200" b="1" dirty="0">
              <a:latin typeface="Arial" pitchFamily="34" charset="0"/>
              <a:cs typeface="Arial" pitchFamily="34" charset="0"/>
            </a:endParaRPr>
          </a:p>
        </p:txBody>
      </p:sp>
      <p:sp>
        <p:nvSpPr>
          <p:cNvPr id="43" name="TextBox 42"/>
          <p:cNvSpPr txBox="1"/>
          <p:nvPr/>
        </p:nvSpPr>
        <p:spPr>
          <a:xfrm>
            <a:off x="1600200" y="2658844"/>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a:t>
            </a:r>
          </a:p>
          <a:p>
            <a:pPr algn="ctr"/>
            <a:endParaRPr lang="en-US" sz="1200" b="1" dirty="0">
              <a:latin typeface="Arial" pitchFamily="34" charset="0"/>
              <a:cs typeface="Arial" pitchFamily="34" charset="0"/>
            </a:endParaRPr>
          </a:p>
        </p:txBody>
      </p:sp>
      <p:cxnSp>
        <p:nvCxnSpPr>
          <p:cNvPr id="81" name="Straight Connector 80"/>
          <p:cNvCxnSpPr>
            <a:stCxn id="93" idx="2"/>
          </p:cNvCxnSpPr>
          <p:nvPr/>
        </p:nvCxnSpPr>
        <p:spPr>
          <a:xfrm rot="16200000" flipH="1">
            <a:off x="5962650" y="2305050"/>
            <a:ext cx="2286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84" idx="2"/>
          </p:cNvCxnSpPr>
          <p:nvPr/>
        </p:nvCxnSpPr>
        <p:spPr>
          <a:xfrm rot="5400000">
            <a:off x="6386900" y="2119699"/>
            <a:ext cx="6374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85" idx="2"/>
          </p:cNvCxnSpPr>
          <p:nvPr/>
        </p:nvCxnSpPr>
        <p:spPr>
          <a:xfrm rot="5400000">
            <a:off x="7220337" y="2219712"/>
            <a:ext cx="265926"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6172200" y="1524000"/>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banks</a:t>
            </a:r>
            <a:endParaRPr lang="en-US" sz="1200" dirty="0">
              <a:solidFill>
                <a:srgbClr val="0070C0"/>
              </a:solidFill>
            </a:endParaRPr>
          </a:p>
        </p:txBody>
      </p:sp>
      <p:sp>
        <p:nvSpPr>
          <p:cNvPr id="85" name="TextBox 84"/>
          <p:cNvSpPr txBox="1"/>
          <p:nvPr/>
        </p:nvSpPr>
        <p:spPr>
          <a:xfrm>
            <a:off x="6781800" y="1924050"/>
            <a:ext cx="13716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Number of events</a:t>
            </a:r>
            <a:endParaRPr lang="en-US" sz="1200" dirty="0">
              <a:solidFill>
                <a:srgbClr val="0070C0"/>
              </a:solidFill>
            </a:endParaRPr>
          </a:p>
        </p:txBody>
      </p:sp>
      <p:sp>
        <p:nvSpPr>
          <p:cNvPr id="93" name="TextBox 92"/>
          <p:cNvSpPr txBox="1"/>
          <p:nvPr/>
        </p:nvSpPr>
        <p:spPr>
          <a:xfrm>
            <a:off x="5486400" y="1932801"/>
            <a:ext cx="1143000" cy="276999"/>
          </a:xfrm>
          <a:prstGeom prst="rect">
            <a:avLst/>
          </a:prstGeom>
          <a:solidFill>
            <a:schemeClr val="bg1"/>
          </a:solidFill>
          <a:ln w="3175">
            <a:solidFill>
              <a:srgbClr val="0070C0"/>
            </a:solidFill>
            <a:prstDash val="lgDash"/>
          </a:ln>
        </p:spPr>
        <p:txBody>
          <a:bodyPr wrap="square" rtlCol="0">
            <a:spAutoFit/>
          </a:bodyPr>
          <a:lstStyle/>
          <a:p>
            <a:r>
              <a:rPr lang="en-US" sz="1200" dirty="0" smtClean="0">
                <a:solidFill>
                  <a:srgbClr val="0070C0"/>
                </a:solidFill>
              </a:rPr>
              <a:t>12 bit ROC  ID</a:t>
            </a:r>
            <a:endParaRPr lang="en-US" sz="1200" dirty="0">
              <a:solidFill>
                <a:srgbClr val="0070C0"/>
              </a:solidFill>
            </a:endParaRPr>
          </a:p>
        </p:txBody>
      </p:sp>
      <p:sp>
        <p:nvSpPr>
          <p:cNvPr id="96" name="TextBox 95"/>
          <p:cNvSpPr txBox="1"/>
          <p:nvPr/>
        </p:nvSpPr>
        <p:spPr>
          <a:xfrm>
            <a:off x="4953000" y="2771001"/>
            <a:ext cx="3733800" cy="276999"/>
          </a:xfrm>
          <a:prstGeom prst="rect">
            <a:avLst/>
          </a:prstGeom>
          <a:noFill/>
          <a:ln>
            <a:noFill/>
            <a:prstDash val="dash"/>
          </a:ln>
        </p:spPr>
        <p:txBody>
          <a:bodyPr wrap="square" rtlCol="0">
            <a:spAutoFit/>
          </a:bodyPr>
          <a:lstStyle/>
          <a:p>
            <a:r>
              <a:rPr lang="en-US" sz="1200" dirty="0" smtClean="0">
                <a:solidFill>
                  <a:srgbClr val="0070C0"/>
                </a:solidFill>
              </a:rPr>
              <a:t>(Same 2</a:t>
            </a:r>
            <a:r>
              <a:rPr lang="en-US" sz="1200" baseline="30000" dirty="0" smtClean="0">
                <a:solidFill>
                  <a:srgbClr val="0070C0"/>
                </a:solidFill>
              </a:rPr>
              <a:t>nd</a:t>
            </a:r>
            <a:r>
              <a:rPr lang="en-US" sz="1200" dirty="0" smtClean="0">
                <a:solidFill>
                  <a:srgbClr val="0070C0"/>
                </a:solidFill>
              </a:rPr>
              <a:t> header word as used in ROC Raw Record.)</a:t>
            </a:r>
            <a:endParaRPr lang="en-US" sz="1200" dirty="0">
              <a:solidFill>
                <a:srgbClr val="0070C0"/>
              </a:solidFill>
            </a:endParaRPr>
          </a:p>
        </p:txBody>
      </p:sp>
      <p:sp>
        <p:nvSpPr>
          <p:cNvPr id="97" name="TextBox 96"/>
          <p:cNvSpPr txBox="1"/>
          <p:nvPr/>
        </p:nvSpPr>
        <p:spPr>
          <a:xfrm>
            <a:off x="1600200" y="3305175"/>
            <a:ext cx="2209800" cy="646331"/>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Data Block Bank Last</a:t>
            </a:r>
          </a:p>
          <a:p>
            <a:pPr algn="ctr"/>
            <a:endParaRPr lang="en-US" sz="1200" b="1" dirty="0">
              <a:latin typeface="Arial" pitchFamily="34" charset="0"/>
              <a:cs typeface="Arial" pitchFamily="34" charset="0"/>
            </a:endParaRPr>
          </a:p>
        </p:txBody>
      </p:sp>
      <p:sp>
        <p:nvSpPr>
          <p:cNvPr id="100" name="TextBox 99"/>
          <p:cNvSpPr txBox="1"/>
          <p:nvPr/>
        </p:nvSpPr>
        <p:spPr>
          <a:xfrm>
            <a:off x="1447800" y="4572000"/>
            <a:ext cx="5486400" cy="1600438"/>
          </a:xfrm>
          <a:prstGeom prst="rect">
            <a:avLst/>
          </a:prstGeom>
          <a:noFill/>
          <a:ln w="19050">
            <a:noFill/>
          </a:ln>
        </p:spPr>
        <p:txBody>
          <a:bodyPr wrap="square" rtlCol="0">
            <a:spAutoFit/>
          </a:bodyPr>
          <a:lstStyle/>
          <a:p>
            <a:r>
              <a:rPr lang="en-US" sz="1400" dirty="0" smtClean="0">
                <a:latin typeface="Arial" pitchFamily="34" charset="0"/>
                <a:cs typeface="Arial" pitchFamily="34" charset="0"/>
              </a:rPr>
              <a:t>Data blocks from a single ROC are wrapped in this data bank. There should be at least one data block (only one in single event mode) and there may be more if more than one DMA is used in acquiring data for this ROC. If more than one block, each contains a fragment for every one of the M events and from unique modules. In addition, the last block may have data associated only with the last event (such as scalar data).</a:t>
            </a:r>
            <a:endParaRPr lang="en-US" sz="1400" dirty="0">
              <a:latin typeface="Arial" pitchFamily="34" charset="0"/>
              <a:cs typeface="Arial" pitchFamily="34" charset="0"/>
            </a:endParaRPr>
          </a:p>
        </p:txBody>
      </p:sp>
      <p:sp>
        <p:nvSpPr>
          <p:cNvPr id="101" name="TextBox 100"/>
          <p:cNvSpPr txBox="1"/>
          <p:nvPr/>
        </p:nvSpPr>
        <p:spPr>
          <a:xfrm>
            <a:off x="4876800" y="1524000"/>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102" name="Straight Connector 101"/>
          <p:cNvCxnSpPr>
            <a:stCxn id="101" idx="2"/>
            <a:endCxn id="41" idx="1"/>
          </p:cNvCxnSpPr>
          <p:nvPr/>
        </p:nvCxnSpPr>
        <p:spPr>
          <a:xfrm rot="5400000">
            <a:off x="5046449" y="2164750"/>
            <a:ext cx="72750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6" name="Group 35"/>
          <p:cNvGrpSpPr/>
          <p:nvPr/>
        </p:nvGrpSpPr>
        <p:grpSpPr>
          <a:xfrm>
            <a:off x="1600200" y="1724025"/>
            <a:ext cx="2209800" cy="286525"/>
            <a:chOff x="1600200" y="1762125"/>
            <a:chExt cx="2209800" cy="286525"/>
          </a:xfrm>
        </p:grpSpPr>
        <p:grpSp>
          <p:nvGrpSpPr>
            <p:cNvPr id="110" name="Group 62"/>
            <p:cNvGrpSpPr/>
            <p:nvPr/>
          </p:nvGrpSpPr>
          <p:grpSpPr>
            <a:xfrm>
              <a:off x="1600200" y="1771650"/>
              <a:ext cx="2209800" cy="277000"/>
              <a:chOff x="3276600" y="1371599"/>
              <a:chExt cx="2209800" cy="277000"/>
            </a:xfrm>
            <a:solidFill>
              <a:schemeClr val="bg1"/>
            </a:solidFill>
          </p:grpSpPr>
          <p:sp>
            <p:nvSpPr>
              <p:cNvPr id="112" name="TextBox 111"/>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ROC id      0x10        M</a:t>
                </a:r>
                <a:endParaRPr lang="en-US" sz="1200" b="1" dirty="0">
                  <a:latin typeface="Arial" pitchFamily="34" charset="0"/>
                  <a:cs typeface="Arial" pitchFamily="34" charset="0"/>
                </a:endParaRPr>
              </a:p>
            </p:txBody>
          </p:sp>
          <p:cxnSp>
            <p:nvCxnSpPr>
              <p:cNvPr id="113" name="Straight Connector 112"/>
              <p:cNvCxnSpPr>
                <a:stCxn id="112" idx="0"/>
                <a:endCxn id="112"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1766501" y="19006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a:off x="5410200" y="2380475"/>
            <a:ext cx="2209800" cy="286525"/>
            <a:chOff x="1600200" y="1762125"/>
            <a:chExt cx="2209800" cy="286525"/>
          </a:xfrm>
        </p:grpSpPr>
        <p:grpSp>
          <p:nvGrpSpPr>
            <p:cNvPr id="38" name="Group 62"/>
            <p:cNvGrpSpPr/>
            <p:nvPr/>
          </p:nvGrpSpPr>
          <p:grpSpPr>
            <a:xfrm>
              <a:off x="1600200" y="1771650"/>
              <a:ext cx="2209800" cy="277000"/>
              <a:chOff x="3276600" y="1371599"/>
              <a:chExt cx="2209800" cy="277000"/>
            </a:xfrm>
            <a:solidFill>
              <a:schemeClr val="bg1"/>
            </a:solidFill>
          </p:grpSpPr>
          <p:sp>
            <p:nvSpPr>
              <p:cNvPr id="41" name="TextBox 40"/>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ROC id      0x10        M</a:t>
                </a:r>
                <a:endParaRPr lang="en-US" sz="1200" b="1" dirty="0">
                  <a:latin typeface="Arial" pitchFamily="34" charset="0"/>
                  <a:cs typeface="Arial" pitchFamily="34" charset="0"/>
                </a:endParaRPr>
              </a:p>
            </p:txBody>
          </p:sp>
          <p:cxnSp>
            <p:nvCxnSpPr>
              <p:cNvPr id="42" name="Straight Connector 41"/>
              <p:cNvCxnSpPr>
                <a:stCxn id="41" idx="0"/>
                <a:endCxn id="41"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9" name="Straight Connector 38"/>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1766501" y="19006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5410200" y="3485376"/>
            <a:ext cx="2057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See Data Block Bank diagram.</a:t>
            </a:r>
            <a:endParaRPr lang="en-US" sz="1200" dirty="0">
              <a:solidFill>
                <a:srgbClr val="0070C0"/>
              </a:solidFill>
            </a:endParaRPr>
          </a:p>
        </p:txBody>
      </p:sp>
      <p:cxnSp>
        <p:nvCxnSpPr>
          <p:cNvPr id="53" name="Straight Arrow Connector 52"/>
          <p:cNvCxnSpPr>
            <a:stCxn id="32" idx="1"/>
            <a:endCxn id="97" idx="3"/>
          </p:cNvCxnSpPr>
          <p:nvPr/>
        </p:nvCxnSpPr>
        <p:spPr>
          <a:xfrm rot="10800000" flipV="1">
            <a:off x="3810000" y="3623875"/>
            <a:ext cx="1600200" cy="44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09575" y="1524000"/>
            <a:ext cx="838200" cy="338554"/>
          </a:xfrm>
          <a:prstGeom prst="rect">
            <a:avLst/>
          </a:prstGeom>
          <a:noFill/>
          <a:ln>
            <a:noFill/>
            <a:prstDash val="dash"/>
          </a:ln>
          <a:effectLst/>
        </p:spPr>
        <p:txBody>
          <a:bodyPr wrap="square" rtlCol="0">
            <a:spAutoFit/>
          </a:bodyPr>
          <a:lstStyle/>
          <a:p>
            <a:r>
              <a:rPr lang="en-US" sz="1600" dirty="0" smtClean="0">
                <a:solidFill>
                  <a:srgbClr val="0070C0"/>
                </a:solidFill>
                <a:cs typeface="Arial" pitchFamily="34" charset="0"/>
              </a:rPr>
              <a:t>Header</a:t>
            </a:r>
          </a:p>
        </p:txBody>
      </p:sp>
      <p:sp>
        <p:nvSpPr>
          <p:cNvPr id="44" name="Left Brace 43"/>
          <p:cNvSpPr/>
          <p:nvPr/>
        </p:nvSpPr>
        <p:spPr>
          <a:xfrm>
            <a:off x="1219200" y="1447800"/>
            <a:ext cx="304800" cy="533400"/>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90651" y="2140148"/>
            <a:ext cx="2219325" cy="18222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latin typeface="Arial" pitchFamily="34" charset="0"/>
                <a:cs typeface="Arial" pitchFamily="34" charset="0"/>
              </a:rPr>
              <a:t>             </a:t>
            </a:r>
            <a:endParaRPr lang="en-US" sz="1200" b="1" dirty="0">
              <a:latin typeface="Arial" pitchFamily="34" charset="0"/>
              <a:cs typeface="Arial" pitchFamily="34" charset="0"/>
            </a:endParaRPr>
          </a:p>
        </p:txBody>
      </p:sp>
      <p:sp>
        <p:nvSpPr>
          <p:cNvPr id="5" name="TextBox 4"/>
          <p:cNvSpPr txBox="1"/>
          <p:nvPr/>
        </p:nvSpPr>
        <p:spPr>
          <a:xfrm>
            <a:off x="1371601" y="1295400"/>
            <a:ext cx="22098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Data Block Bank</a:t>
            </a:r>
            <a:endParaRPr lang="en-US" sz="2000" b="1" dirty="0">
              <a:latin typeface="Arial" pitchFamily="34" charset="0"/>
              <a:cs typeface="Arial" pitchFamily="34" charset="0"/>
            </a:endParaRPr>
          </a:p>
        </p:txBody>
      </p:sp>
      <p:cxnSp>
        <p:nvCxnSpPr>
          <p:cNvPr id="6" name="Straight Arrow Connector 5"/>
          <p:cNvCxnSpPr/>
          <p:nvPr/>
        </p:nvCxnSpPr>
        <p:spPr>
          <a:xfrm flipV="1">
            <a:off x="3609976" y="2557076"/>
            <a:ext cx="1295400" cy="77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400176" y="214669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Data Block Bank Length</a:t>
            </a:r>
            <a:endParaRPr lang="en-US" sz="1200" b="1" dirty="0">
              <a:latin typeface="Arial" pitchFamily="34" charset="0"/>
              <a:cs typeface="Arial" pitchFamily="34" charset="0"/>
            </a:endParaRPr>
          </a:p>
        </p:txBody>
      </p:sp>
      <p:sp>
        <p:nvSpPr>
          <p:cNvPr id="8" name="TextBox 7"/>
          <p:cNvSpPr txBox="1"/>
          <p:nvPr/>
        </p:nvSpPr>
        <p:spPr>
          <a:xfrm>
            <a:off x="1400176" y="2695575"/>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Starting Event Number</a:t>
            </a:r>
            <a:endParaRPr lang="en-US" sz="1200" b="1" dirty="0">
              <a:latin typeface="Arial" pitchFamily="34" charset="0"/>
              <a:cs typeface="Arial" pitchFamily="34" charset="0"/>
            </a:endParaRPr>
          </a:p>
        </p:txBody>
      </p:sp>
      <p:cxnSp>
        <p:nvCxnSpPr>
          <p:cNvPr id="10" name="Straight Connector 9"/>
          <p:cNvCxnSpPr>
            <a:stCxn id="15" idx="2"/>
          </p:cNvCxnSpPr>
          <p:nvPr/>
        </p:nvCxnSpPr>
        <p:spPr>
          <a:xfrm rot="5400000">
            <a:off x="5495926" y="2333625"/>
            <a:ext cx="2286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13" idx="2"/>
          </p:cNvCxnSpPr>
          <p:nvPr/>
        </p:nvCxnSpPr>
        <p:spPr>
          <a:xfrm rot="5400000">
            <a:off x="5920175" y="2110174"/>
            <a:ext cx="808851"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867400" y="1428750"/>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Bank of </a:t>
            </a:r>
            <a:r>
              <a:rPr lang="en-US" sz="1200" dirty="0" err="1" smtClean="0">
                <a:solidFill>
                  <a:srgbClr val="0070C0"/>
                </a:solidFill>
              </a:rPr>
              <a:t>ints</a:t>
            </a:r>
            <a:endParaRPr lang="en-US" sz="1200" dirty="0">
              <a:solidFill>
                <a:srgbClr val="0070C0"/>
              </a:solidFill>
            </a:endParaRPr>
          </a:p>
        </p:txBody>
      </p:sp>
      <p:sp>
        <p:nvSpPr>
          <p:cNvPr id="14" name="TextBox 13"/>
          <p:cNvSpPr txBox="1"/>
          <p:nvPr/>
        </p:nvSpPr>
        <p:spPr>
          <a:xfrm>
            <a:off x="6858000" y="1407378"/>
            <a:ext cx="1724025" cy="830997"/>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If single event mode,</a:t>
            </a:r>
          </a:p>
          <a:p>
            <a:r>
              <a:rPr lang="en-US" sz="1200" dirty="0" smtClean="0">
                <a:solidFill>
                  <a:srgbClr val="0070C0"/>
                </a:solidFill>
              </a:rPr>
              <a:t>     E = event type</a:t>
            </a:r>
          </a:p>
          <a:p>
            <a:r>
              <a:rPr lang="en-US" sz="1200" dirty="0" smtClean="0">
                <a:solidFill>
                  <a:srgbClr val="0070C0"/>
                </a:solidFill>
              </a:rPr>
              <a:t>else,</a:t>
            </a:r>
          </a:p>
          <a:p>
            <a:r>
              <a:rPr lang="en-US" sz="1200" dirty="0" smtClean="0">
                <a:solidFill>
                  <a:srgbClr val="0070C0"/>
                </a:solidFill>
              </a:rPr>
              <a:t>    E = number of events</a:t>
            </a:r>
            <a:endParaRPr lang="en-US" sz="1200" dirty="0">
              <a:solidFill>
                <a:srgbClr val="0070C0"/>
              </a:solidFill>
            </a:endParaRPr>
          </a:p>
        </p:txBody>
      </p:sp>
      <p:sp>
        <p:nvSpPr>
          <p:cNvPr id="15" name="TextBox 14"/>
          <p:cNvSpPr txBox="1"/>
          <p:nvPr/>
        </p:nvSpPr>
        <p:spPr>
          <a:xfrm>
            <a:off x="4981576" y="1961376"/>
            <a:ext cx="1295400" cy="276999"/>
          </a:xfrm>
          <a:prstGeom prst="rect">
            <a:avLst/>
          </a:prstGeom>
          <a:solidFill>
            <a:schemeClr val="bg1"/>
          </a:solidFill>
          <a:ln w="3175">
            <a:solidFill>
              <a:srgbClr val="0070C0"/>
            </a:solidFill>
            <a:prstDash val="lgDash"/>
          </a:ln>
        </p:spPr>
        <p:txBody>
          <a:bodyPr wrap="square" rtlCol="0">
            <a:spAutoFit/>
          </a:bodyPr>
          <a:lstStyle/>
          <a:p>
            <a:r>
              <a:rPr lang="en-US" sz="1200" dirty="0" smtClean="0">
                <a:solidFill>
                  <a:srgbClr val="0070C0"/>
                </a:solidFill>
              </a:rPr>
              <a:t>12 bit Detector ID</a:t>
            </a:r>
            <a:endParaRPr lang="en-US" sz="1200" dirty="0">
              <a:solidFill>
                <a:srgbClr val="0070C0"/>
              </a:solidFill>
            </a:endParaRPr>
          </a:p>
        </p:txBody>
      </p:sp>
      <p:sp>
        <p:nvSpPr>
          <p:cNvPr id="16" name="TextBox 15"/>
          <p:cNvSpPr txBox="1"/>
          <p:nvPr/>
        </p:nvSpPr>
        <p:spPr>
          <a:xfrm>
            <a:off x="1400176" y="2971800"/>
            <a:ext cx="2209800" cy="1015663"/>
          </a:xfrm>
          <a:prstGeom prst="rect">
            <a:avLst/>
          </a:prstGeom>
          <a:noFill/>
          <a:ln w="19050">
            <a:solidFill>
              <a:schemeClr val="tx1"/>
            </a:solidFill>
          </a:ln>
        </p:spPr>
        <p:txBody>
          <a:bodyPr wrap="square" rtlCol="0">
            <a:spAutoFit/>
          </a:bodyPr>
          <a:lstStyle/>
          <a:p>
            <a:pPr algn="ctr"/>
            <a:endParaRPr lang="en-US" sz="1200" b="1" dirty="0" smtClean="0">
              <a:latin typeface="Arial" pitchFamily="34" charset="0"/>
              <a:cs typeface="Arial" pitchFamily="34" charset="0"/>
            </a:endParaRPr>
          </a:p>
          <a:p>
            <a:pPr algn="ctr"/>
            <a:endParaRPr lang="en-US" sz="1200" b="1" dirty="0" smtClean="0">
              <a:latin typeface="Arial" pitchFamily="34" charset="0"/>
              <a:cs typeface="Arial" pitchFamily="34" charset="0"/>
            </a:endParaRPr>
          </a:p>
          <a:p>
            <a:pPr algn="ctr"/>
            <a:r>
              <a:rPr lang="en-US" sz="1200" b="1" dirty="0" smtClean="0">
                <a:latin typeface="Arial" pitchFamily="34" charset="0"/>
                <a:cs typeface="Arial" pitchFamily="34" charset="0"/>
              </a:rPr>
              <a:t>Raw Data</a:t>
            </a:r>
          </a:p>
          <a:p>
            <a:pPr algn="ctr"/>
            <a:endParaRPr lang="en-US" sz="1200" b="1" dirty="0" smtClean="0">
              <a:latin typeface="Arial" pitchFamily="34" charset="0"/>
              <a:cs typeface="Arial" pitchFamily="34" charset="0"/>
            </a:endParaRPr>
          </a:p>
          <a:p>
            <a:pPr algn="ctr"/>
            <a:endParaRPr lang="en-US" sz="1200" b="1" dirty="0">
              <a:latin typeface="Arial" pitchFamily="34" charset="0"/>
              <a:cs typeface="Arial" pitchFamily="34" charset="0"/>
            </a:endParaRPr>
          </a:p>
        </p:txBody>
      </p:sp>
      <p:sp>
        <p:nvSpPr>
          <p:cNvPr id="18" name="TextBox 17"/>
          <p:cNvSpPr txBox="1"/>
          <p:nvPr/>
        </p:nvSpPr>
        <p:spPr>
          <a:xfrm>
            <a:off x="4371976" y="1428750"/>
            <a:ext cx="10668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19" name="Straight Connector 18"/>
          <p:cNvCxnSpPr>
            <a:stCxn id="18" idx="2"/>
          </p:cNvCxnSpPr>
          <p:nvPr/>
        </p:nvCxnSpPr>
        <p:spPr>
          <a:xfrm rot="5400000">
            <a:off x="4541625" y="2069500"/>
            <a:ext cx="72750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1400176" y="2409825"/>
            <a:ext cx="2209800" cy="286525"/>
            <a:chOff x="1600200" y="1762125"/>
            <a:chExt cx="2209800" cy="286525"/>
          </a:xfrm>
        </p:grpSpPr>
        <p:grpSp>
          <p:nvGrpSpPr>
            <p:cNvPr id="21" name="Group 62"/>
            <p:cNvGrpSpPr/>
            <p:nvPr/>
          </p:nvGrpSpPr>
          <p:grpSpPr>
            <a:xfrm>
              <a:off x="1600200" y="1771650"/>
              <a:ext cx="2209800" cy="277000"/>
              <a:chOff x="3276600" y="1371599"/>
              <a:chExt cx="2209800" cy="277000"/>
            </a:xfrm>
            <a:solidFill>
              <a:schemeClr val="bg1"/>
            </a:solidFill>
          </p:grpSpPr>
          <p:sp>
            <p:nvSpPr>
              <p:cNvPr id="24" name="TextBox 23"/>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ID         0x01        E</a:t>
                </a:r>
                <a:endParaRPr lang="en-US" sz="1200" b="1" dirty="0">
                  <a:latin typeface="Arial" pitchFamily="34" charset="0"/>
                  <a:cs typeface="Arial" pitchFamily="34" charset="0"/>
                </a:endParaRPr>
              </a:p>
            </p:txBody>
          </p:sp>
          <p:cxnSp>
            <p:nvCxnSpPr>
              <p:cNvPr id="25" name="Straight Connector 24"/>
              <p:cNvCxnSpPr>
                <a:stCxn id="24" idx="0"/>
                <a:endCxn id="24"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2" name="Straight Connector 21"/>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766501" y="19006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4905376" y="2409050"/>
            <a:ext cx="2209800" cy="286525"/>
            <a:chOff x="1600200" y="1762125"/>
            <a:chExt cx="2209800" cy="286525"/>
          </a:xfrm>
        </p:grpSpPr>
        <p:grpSp>
          <p:nvGrpSpPr>
            <p:cNvPr id="27" name="Group 62"/>
            <p:cNvGrpSpPr/>
            <p:nvPr/>
          </p:nvGrpSpPr>
          <p:grpSpPr>
            <a:xfrm>
              <a:off x="1600200" y="1771650"/>
              <a:ext cx="2209800" cy="277000"/>
              <a:chOff x="3276600" y="1371599"/>
              <a:chExt cx="2209800" cy="277000"/>
            </a:xfrm>
            <a:solidFill>
              <a:schemeClr val="bg1"/>
            </a:solidFill>
          </p:grpSpPr>
          <p:sp>
            <p:nvSpPr>
              <p:cNvPr id="30" name="TextBox 29"/>
              <p:cNvSpPr txBox="1"/>
              <p:nvPr/>
            </p:nvSpPr>
            <p:spPr>
              <a:xfrm>
                <a:off x="3276600" y="1371600"/>
                <a:ext cx="2209800" cy="276999"/>
              </a:xfrm>
              <a:prstGeom prst="rect">
                <a:avLst/>
              </a:prstGeom>
              <a:grpFill/>
              <a:ln w="19050">
                <a:solidFill>
                  <a:schemeClr val="tx1"/>
                </a:solidFill>
              </a:ln>
            </p:spPr>
            <p:txBody>
              <a:bodyPr wrap="square" rtlCol="0">
                <a:spAutoFit/>
              </a:bodyPr>
              <a:lstStyle/>
              <a:p>
                <a:r>
                  <a:rPr lang="en-US" sz="1200" b="1" dirty="0" smtClean="0">
                    <a:latin typeface="Arial" pitchFamily="34" charset="0"/>
                    <a:cs typeface="Arial" pitchFamily="34" charset="0"/>
                  </a:rPr>
                  <a:t>S       </a:t>
                </a:r>
                <a:r>
                  <a:rPr lang="en-US" sz="1200" b="1" dirty="0" err="1" smtClean="0">
                    <a:latin typeface="Arial" pitchFamily="34" charset="0"/>
                    <a:cs typeface="Arial" pitchFamily="34" charset="0"/>
                  </a:rPr>
                  <a:t>Det</a:t>
                </a:r>
                <a:r>
                  <a:rPr lang="en-US" sz="1200" b="1" dirty="0" smtClean="0">
                    <a:latin typeface="Arial" pitchFamily="34" charset="0"/>
                    <a:cs typeface="Arial" pitchFamily="34" charset="0"/>
                  </a:rPr>
                  <a:t> id       0x01       E</a:t>
                </a:r>
                <a:endParaRPr lang="en-US" sz="1200" b="1" dirty="0">
                  <a:latin typeface="Arial" pitchFamily="34" charset="0"/>
                  <a:cs typeface="Arial" pitchFamily="34" charset="0"/>
                </a:endParaRPr>
              </a:p>
            </p:txBody>
          </p:sp>
          <p:cxnSp>
            <p:nvCxnSpPr>
              <p:cNvPr id="31" name="Straight Connector 30"/>
              <p:cNvCxnSpPr>
                <a:stCxn id="30" idx="0"/>
                <a:endCxn id="30" idx="2"/>
              </p:cNvCxnSpPr>
              <p:nvPr/>
            </p:nvCxnSpPr>
            <p:spPr>
              <a:xfrm rot="16200000" flipH="1">
                <a:off x="4243000" y="1510099"/>
                <a:ext cx="276999"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8" name="Straight Connector 27"/>
            <p:cNvCxnSpPr/>
            <p:nvPr/>
          </p:nvCxnSpPr>
          <p:spPr>
            <a:xfrm rot="16200000" flipH="1">
              <a:off x="3138100" y="190937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1766501" y="1900625"/>
              <a:ext cx="276999"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5" name="Straight Connector 34"/>
          <p:cNvCxnSpPr/>
          <p:nvPr/>
        </p:nvCxnSpPr>
        <p:spPr>
          <a:xfrm rot="10800000" flipV="1">
            <a:off x="4371976" y="2710688"/>
            <a:ext cx="5334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210176" y="2710688"/>
            <a:ext cx="685800" cy="304800"/>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
        <p:nvSpPr>
          <p:cNvPr id="37" name="TextBox 36"/>
          <p:cNvSpPr txBox="1"/>
          <p:nvPr/>
        </p:nvSpPr>
        <p:spPr>
          <a:xfrm>
            <a:off x="6353176" y="3014714"/>
            <a:ext cx="914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 bit Status</a:t>
            </a:r>
            <a:endParaRPr lang="en-US" sz="1200" dirty="0">
              <a:solidFill>
                <a:srgbClr val="0070C0"/>
              </a:solidFill>
            </a:endParaRPr>
          </a:p>
        </p:txBody>
      </p:sp>
      <p:cxnSp>
        <p:nvCxnSpPr>
          <p:cNvPr id="38" name="Straight Arrow Connector 37"/>
          <p:cNvCxnSpPr>
            <a:stCxn id="37" idx="1"/>
          </p:cNvCxnSpPr>
          <p:nvPr/>
        </p:nvCxnSpPr>
        <p:spPr>
          <a:xfrm rot="10800000" flipV="1">
            <a:off x="5895976" y="3153213"/>
            <a:ext cx="457200" cy="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4371976" y="3015488"/>
            <a:ext cx="1715626" cy="1327912"/>
            <a:chOff x="5562600" y="1600200"/>
            <a:chExt cx="1715626" cy="1327912"/>
          </a:xfrm>
        </p:grpSpPr>
        <p:sp>
          <p:nvSpPr>
            <p:cNvPr id="46" name="TextBox 45"/>
            <p:cNvSpPr txBox="1"/>
            <p:nvPr/>
          </p:nvSpPr>
          <p:spPr>
            <a:xfrm rot="3272050">
              <a:off x="5399811" y="2201979"/>
              <a:ext cx="9906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Single event mode</a:t>
              </a:r>
            </a:p>
          </p:txBody>
        </p:sp>
        <p:sp>
          <p:nvSpPr>
            <p:cNvPr id="47" name="TextBox 46"/>
            <p:cNvSpPr txBox="1"/>
            <p:nvPr/>
          </p:nvSpPr>
          <p:spPr>
            <a:xfrm rot="3252188">
              <a:off x="5960836" y="2147014"/>
              <a:ext cx="7620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Reserved</a:t>
              </a:r>
              <a:endParaRPr lang="en-US" sz="1200" dirty="0">
                <a:solidFill>
                  <a:srgbClr val="0070C0"/>
                </a:solidFill>
              </a:endParaRPr>
            </a:p>
          </p:txBody>
        </p:sp>
        <p:sp>
          <p:nvSpPr>
            <p:cNvPr id="48" name="TextBox 47"/>
            <p:cNvSpPr txBox="1"/>
            <p:nvPr/>
          </p:nvSpPr>
          <p:spPr>
            <a:xfrm rot="3222158">
              <a:off x="6441705" y="2050588"/>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Error</a:t>
              </a:r>
              <a:endParaRPr lang="en-US" sz="1200" dirty="0">
                <a:solidFill>
                  <a:srgbClr val="0070C0"/>
                </a:solidFill>
              </a:endParaRPr>
            </a:p>
          </p:txBody>
        </p:sp>
        <p:sp>
          <p:nvSpPr>
            <p:cNvPr id="49" name="TextBox 48"/>
            <p:cNvSpPr txBox="1"/>
            <p:nvPr/>
          </p:nvSpPr>
          <p:spPr>
            <a:xfrm rot="3150932">
              <a:off x="6873027" y="2052891"/>
              <a:ext cx="533400" cy="276999"/>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Sync</a:t>
              </a:r>
              <a:endParaRPr lang="en-US" sz="1200" dirty="0">
                <a:solidFill>
                  <a:srgbClr val="0070C0"/>
                </a:solidFill>
              </a:endParaRPr>
            </a:p>
          </p:txBody>
        </p:sp>
        <p:grpSp>
          <p:nvGrpSpPr>
            <p:cNvPr id="50" name="Group 352"/>
            <p:cNvGrpSpPr/>
            <p:nvPr/>
          </p:nvGrpSpPr>
          <p:grpSpPr>
            <a:xfrm>
              <a:off x="5562600" y="1600200"/>
              <a:ext cx="1524000" cy="277000"/>
              <a:chOff x="5562600" y="1600200"/>
              <a:chExt cx="1524000" cy="277000"/>
            </a:xfrm>
          </p:grpSpPr>
          <p:sp>
            <p:nvSpPr>
              <p:cNvPr id="51" name="TextBox 50"/>
              <p:cNvSpPr txBox="1"/>
              <p:nvPr/>
            </p:nvSpPr>
            <p:spPr>
              <a:xfrm>
                <a:off x="5562600" y="1600201"/>
                <a:ext cx="1524000" cy="276999"/>
              </a:xfrm>
              <a:prstGeom prst="rect">
                <a:avLst/>
              </a:prstGeom>
              <a:noFill/>
              <a:ln w="19050">
                <a:solidFill>
                  <a:schemeClr val="tx1"/>
                </a:solidFill>
              </a:ln>
            </p:spPr>
            <p:txBody>
              <a:bodyPr wrap="square" rtlCol="0">
                <a:spAutoFit/>
              </a:bodyPr>
              <a:lstStyle/>
              <a:p>
                <a:r>
                  <a:rPr lang="en-US" sz="1200" b="1" dirty="0" smtClean="0">
                    <a:latin typeface="Arial" pitchFamily="34" charset="0"/>
                    <a:cs typeface="Arial" pitchFamily="34" charset="0"/>
                  </a:rPr>
                  <a:t>SE     R     ER    SY</a:t>
                </a:r>
                <a:endParaRPr lang="en-US" sz="1200" b="1" dirty="0">
                  <a:latin typeface="Arial" pitchFamily="34" charset="0"/>
                  <a:cs typeface="Arial" pitchFamily="34" charset="0"/>
                </a:endParaRPr>
              </a:p>
            </p:txBody>
          </p:sp>
          <p:cxnSp>
            <p:nvCxnSpPr>
              <p:cNvPr id="52" name="Straight Connector 51"/>
              <p:cNvCxnSpPr/>
              <p:nvPr/>
            </p:nvCxnSpPr>
            <p:spPr>
              <a:xfrm rot="16200000" flipH="1">
                <a:off x="6186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16200000" flipH="1">
                <a:off x="5805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6567100" y="1738700"/>
                <a:ext cx="2769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61" name="Elbow Connector 60"/>
          <p:cNvCxnSpPr>
            <a:stCxn id="14" idx="2"/>
          </p:cNvCxnSpPr>
          <p:nvPr/>
        </p:nvCxnSpPr>
        <p:spPr>
          <a:xfrm rot="5400000">
            <a:off x="7258245" y="2095307"/>
            <a:ext cx="318701" cy="604837"/>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28601" y="2209800"/>
            <a:ext cx="838200" cy="338554"/>
          </a:xfrm>
          <a:prstGeom prst="rect">
            <a:avLst/>
          </a:prstGeom>
          <a:noFill/>
          <a:ln>
            <a:noFill/>
            <a:prstDash val="dash"/>
          </a:ln>
          <a:effectLst/>
        </p:spPr>
        <p:txBody>
          <a:bodyPr wrap="square" rtlCol="0">
            <a:spAutoFit/>
          </a:bodyPr>
          <a:lstStyle/>
          <a:p>
            <a:r>
              <a:rPr lang="en-US" sz="1600" dirty="0" smtClean="0">
                <a:solidFill>
                  <a:srgbClr val="0070C0"/>
                </a:solidFill>
                <a:cs typeface="Arial" pitchFamily="34" charset="0"/>
              </a:rPr>
              <a:t>Header</a:t>
            </a:r>
          </a:p>
        </p:txBody>
      </p:sp>
      <p:sp>
        <p:nvSpPr>
          <p:cNvPr id="44" name="Left Brace 43"/>
          <p:cNvSpPr/>
          <p:nvPr/>
        </p:nvSpPr>
        <p:spPr>
          <a:xfrm>
            <a:off x="1038226" y="2133600"/>
            <a:ext cx="304800" cy="533400"/>
          </a:xfrm>
          <a:prstGeom prst="leftBrace">
            <a:avLst>
              <a:gd name="adj1" fmla="val 2812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b="1"/>
          </a:p>
        </p:txBody>
      </p:sp>
      <p:sp>
        <p:nvSpPr>
          <p:cNvPr id="55" name="TextBox 54"/>
          <p:cNvSpPr txBox="1"/>
          <p:nvPr/>
        </p:nvSpPr>
        <p:spPr>
          <a:xfrm>
            <a:off x="1295400" y="5065693"/>
            <a:ext cx="5486400" cy="954107"/>
          </a:xfrm>
          <a:prstGeom prst="rect">
            <a:avLst/>
          </a:prstGeom>
          <a:noFill/>
          <a:ln w="19050">
            <a:noFill/>
          </a:ln>
        </p:spPr>
        <p:txBody>
          <a:bodyPr wrap="square" rtlCol="0">
            <a:spAutoFit/>
          </a:bodyPr>
          <a:lstStyle/>
          <a:p>
            <a:r>
              <a:rPr lang="en-US" sz="1400" dirty="0" smtClean="0">
                <a:latin typeface="Arial" pitchFamily="34" charset="0"/>
                <a:cs typeface="Arial" pitchFamily="34" charset="0"/>
              </a:rPr>
              <a:t>Contains raw data from a single ROC containing one or more events. If this block is the last in a data bank, and there are multiple events, and E = 1, then this data is associated only with the last event  (e.g. scalar readout). </a:t>
            </a:r>
            <a:endParaRPr lang="en-US" sz="1400" dirty="0">
              <a:latin typeface="Arial" pitchFamily="34" charset="0"/>
              <a:cs typeface="Arial" pitchFamily="34" charset="0"/>
            </a:endParaRPr>
          </a:p>
        </p:txBody>
      </p:sp>
      <p:sp>
        <p:nvSpPr>
          <p:cNvPr id="56" name="TextBox 55"/>
          <p:cNvSpPr txBox="1"/>
          <p:nvPr/>
        </p:nvSpPr>
        <p:spPr>
          <a:xfrm>
            <a:off x="1400175" y="2971026"/>
            <a:ext cx="2209800" cy="276999"/>
          </a:xfrm>
          <a:prstGeom prst="rect">
            <a:avLst/>
          </a:prstGeom>
          <a:noFill/>
          <a:ln w="19050">
            <a:solidFill>
              <a:schemeClr val="tx1"/>
            </a:solidFill>
          </a:ln>
        </p:spPr>
        <p:txBody>
          <a:bodyPr wrap="square" rtlCol="0">
            <a:spAutoFit/>
          </a:bodyPr>
          <a:lstStyle/>
          <a:p>
            <a:pPr algn="ctr"/>
            <a:r>
              <a:rPr lang="en-US" sz="1200" b="1" dirty="0" smtClean="0">
                <a:latin typeface="Arial" pitchFamily="34" charset="0"/>
                <a:cs typeface="Arial" pitchFamily="34" charset="0"/>
              </a:rPr>
              <a:t>Timestamp</a:t>
            </a:r>
            <a:endParaRPr lang="en-US" sz="1200" b="1" dirty="0">
              <a:latin typeface="Arial" pitchFamily="34" charset="0"/>
              <a:cs typeface="Arial" pitchFamily="34" charset="0"/>
            </a:endParaRPr>
          </a:p>
        </p:txBody>
      </p:sp>
      <p:sp>
        <p:nvSpPr>
          <p:cNvPr id="57" name="TextBox 56"/>
          <p:cNvSpPr txBox="1"/>
          <p:nvPr/>
        </p:nvSpPr>
        <p:spPr>
          <a:xfrm>
            <a:off x="4419600" y="4495800"/>
            <a:ext cx="3962400" cy="461665"/>
          </a:xfrm>
          <a:prstGeom prst="rect">
            <a:avLst/>
          </a:prstGeom>
          <a:noFill/>
          <a:ln w="3175">
            <a:solidFill>
              <a:srgbClr val="0070C0"/>
            </a:solidFill>
            <a:prstDash val="lgDash"/>
          </a:ln>
        </p:spPr>
        <p:txBody>
          <a:bodyPr wrap="square" rtlCol="0">
            <a:spAutoFit/>
          </a:bodyPr>
          <a:lstStyle/>
          <a:p>
            <a:r>
              <a:rPr lang="en-US" sz="1200" dirty="0" smtClean="0">
                <a:solidFill>
                  <a:srgbClr val="0070C0"/>
                </a:solidFill>
              </a:rPr>
              <a:t>48</a:t>
            </a:r>
            <a:r>
              <a:rPr lang="en-US" sz="1200" dirty="0" smtClean="0">
                <a:solidFill>
                  <a:srgbClr val="0070C0"/>
                </a:solidFill>
              </a:rPr>
              <a:t> </a:t>
            </a:r>
            <a:r>
              <a:rPr lang="en-US" sz="1200" dirty="0" smtClean="0">
                <a:solidFill>
                  <a:srgbClr val="0070C0"/>
                </a:solidFill>
              </a:rPr>
              <a:t>bit timestamp appears only in single event (SEM) mode. </a:t>
            </a:r>
            <a:r>
              <a:rPr lang="en-US" sz="1200" dirty="0" smtClean="0">
                <a:solidFill>
                  <a:srgbClr val="0070C0"/>
                </a:solidFill>
              </a:rPr>
              <a:t>High 32 </a:t>
            </a:r>
            <a:r>
              <a:rPr lang="en-US" sz="1200" dirty="0" smtClean="0">
                <a:solidFill>
                  <a:srgbClr val="0070C0"/>
                </a:solidFill>
              </a:rPr>
              <a:t>bits come </a:t>
            </a:r>
            <a:r>
              <a:rPr lang="en-US" sz="1200" dirty="0" smtClean="0">
                <a:solidFill>
                  <a:srgbClr val="0070C0"/>
                </a:solidFill>
              </a:rPr>
              <a:t>first of which lower 16 only valid.</a:t>
            </a:r>
            <a:endParaRPr lang="en-US" sz="1200" dirty="0">
              <a:solidFill>
                <a:srgbClr val="0070C0"/>
              </a:solidFill>
            </a:endParaRPr>
          </a:p>
        </p:txBody>
      </p:sp>
      <p:cxnSp>
        <p:nvCxnSpPr>
          <p:cNvPr id="58" name="Curved Connector 57"/>
          <p:cNvCxnSpPr>
            <a:stCxn id="56" idx="3"/>
            <a:endCxn id="57" idx="1"/>
          </p:cNvCxnSpPr>
          <p:nvPr/>
        </p:nvCxnSpPr>
        <p:spPr>
          <a:xfrm>
            <a:off x="3609975" y="3109526"/>
            <a:ext cx="809625" cy="1617107"/>
          </a:xfrm>
          <a:prstGeom prst="curvedConnector3">
            <a:avLst>
              <a:gd name="adj1" fmla="val 50000"/>
            </a:avLst>
          </a:prstGeom>
          <a:ln>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68" name="Straight Connector 67"/>
          <p:cNvCxnSpPr/>
          <p:nvPr/>
        </p:nvCxnSpPr>
        <p:spPr>
          <a:xfrm>
            <a:off x="3048000" y="3114675"/>
            <a:ext cx="552451"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72" name="Straight Connector 71"/>
          <p:cNvCxnSpPr/>
          <p:nvPr/>
        </p:nvCxnSpPr>
        <p:spPr>
          <a:xfrm>
            <a:off x="1409699" y="3114675"/>
            <a:ext cx="552451"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71800" y="533400"/>
            <a:ext cx="4419600" cy="40011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000" b="1" dirty="0" smtClean="0">
                <a:latin typeface="Arial" pitchFamily="34" charset="0"/>
                <a:cs typeface="Arial" pitchFamily="34" charset="0"/>
              </a:rPr>
              <a:t>16-bit  EVIO  CODA-Format  Tag </a:t>
            </a:r>
            <a:endParaRPr lang="en-US" sz="2000" b="1" dirty="0">
              <a:latin typeface="Arial" pitchFamily="34" charset="0"/>
              <a:cs typeface="Arial" pitchFamily="34" charset="0"/>
            </a:endParaRPr>
          </a:p>
        </p:txBody>
      </p:sp>
      <p:sp>
        <p:nvSpPr>
          <p:cNvPr id="15" name="TextBox 14"/>
          <p:cNvSpPr txBox="1"/>
          <p:nvPr/>
        </p:nvSpPr>
        <p:spPr>
          <a:xfrm>
            <a:off x="4724400" y="2133600"/>
            <a:ext cx="4191000" cy="2462213"/>
          </a:xfrm>
          <a:prstGeom prst="rect">
            <a:avLst/>
          </a:prstGeom>
          <a:solidFill>
            <a:schemeClr val="bg1"/>
          </a:solidFill>
          <a:ln w="3175">
            <a:solidFill>
              <a:srgbClr val="0070C0"/>
            </a:solidFill>
            <a:prstDash val="lgDash"/>
          </a:ln>
        </p:spPr>
        <p:txBody>
          <a:bodyPr wrap="square" rtlCol="0">
            <a:spAutoFit/>
          </a:bodyPr>
          <a:lstStyle/>
          <a:p>
            <a:r>
              <a:rPr lang="en-US" sz="1400" dirty="0" smtClean="0">
                <a:solidFill>
                  <a:srgbClr val="FF0000"/>
                </a:solidFill>
              </a:rPr>
              <a:t>12 bits of identification which have:</a:t>
            </a:r>
          </a:p>
          <a:p>
            <a:pPr marL="800100" lvl="1" indent="-342900">
              <a:buFont typeface="+mj-lt"/>
              <a:buAutoNum type="arabicParenR"/>
            </a:pPr>
            <a:r>
              <a:rPr lang="en-US" sz="1400" dirty="0" smtClean="0">
                <a:solidFill>
                  <a:srgbClr val="0070C0"/>
                </a:solidFill>
              </a:rPr>
              <a:t>ROC ID for Data Transport  Records, ROC Raw Records, and Data Banks</a:t>
            </a:r>
          </a:p>
          <a:p>
            <a:pPr marL="800100" lvl="1" indent="-342900">
              <a:buFont typeface="+mj-lt"/>
              <a:buAutoNum type="arabicParenR"/>
            </a:pPr>
            <a:r>
              <a:rPr lang="en-US" sz="1400" dirty="0" smtClean="0">
                <a:solidFill>
                  <a:srgbClr val="0070C0"/>
                </a:solidFill>
              </a:rPr>
              <a:t>EB ID for Data Transport Records and Physics Events</a:t>
            </a:r>
          </a:p>
          <a:p>
            <a:pPr marL="800100" lvl="1" indent="-342900">
              <a:buFont typeface="+mj-lt"/>
              <a:buAutoNum type="arabicParenR"/>
            </a:pPr>
            <a:r>
              <a:rPr lang="en-US" sz="1400" dirty="0" smtClean="0">
                <a:solidFill>
                  <a:srgbClr val="0070C0"/>
                </a:solidFill>
              </a:rPr>
              <a:t>for Trigger and Record ID Banks:</a:t>
            </a:r>
          </a:p>
          <a:p>
            <a:pPr marL="1257300" lvl="2" indent="-342900">
              <a:buFont typeface="+mj-lt"/>
              <a:buAutoNum type="alphaLcParenR"/>
            </a:pPr>
            <a:r>
              <a:rPr lang="en-US" sz="1400" dirty="0" smtClean="0">
                <a:solidFill>
                  <a:srgbClr val="7030A0"/>
                </a:solidFill>
              </a:rPr>
              <a:t>0xF00 = Record ID Banks</a:t>
            </a:r>
          </a:p>
          <a:p>
            <a:pPr marL="1257300" lvl="2" indent="-342900">
              <a:buFont typeface="+mj-lt"/>
              <a:buAutoNum type="alphaLcParenR"/>
            </a:pPr>
            <a:r>
              <a:rPr lang="en-US" sz="1400" dirty="0" smtClean="0">
                <a:solidFill>
                  <a:srgbClr val="7030A0"/>
                </a:solidFill>
              </a:rPr>
              <a:t>0xF01 = Trigger Banks</a:t>
            </a:r>
          </a:p>
          <a:p>
            <a:pPr marL="1257300" lvl="2" indent="-342900">
              <a:buFont typeface="+mj-lt"/>
              <a:buAutoNum type="alphaLcParenR"/>
            </a:pPr>
            <a:r>
              <a:rPr lang="en-US" sz="1400" dirty="0" smtClean="0">
                <a:solidFill>
                  <a:srgbClr val="7030A0"/>
                </a:solidFill>
              </a:rPr>
              <a:t>0xF02 = Built Trigger </a:t>
            </a:r>
            <a:r>
              <a:rPr lang="en-US" sz="1400" dirty="0" smtClean="0">
                <a:solidFill>
                  <a:srgbClr val="7030A0"/>
                </a:solidFill>
              </a:rPr>
              <a:t>Banks</a:t>
            </a:r>
          </a:p>
          <a:p>
            <a:pPr marL="1257300" lvl="2" indent="-342900">
              <a:buFont typeface="+mj-lt"/>
              <a:buAutoNum type="alphaLcParenR"/>
            </a:pPr>
            <a:r>
              <a:rPr lang="en-US" sz="1400" dirty="0" smtClean="0">
                <a:solidFill>
                  <a:srgbClr val="7030A0"/>
                </a:solidFill>
              </a:rPr>
              <a:t>0xF03 = Disentangled Event Data Bank</a:t>
            </a:r>
            <a:endParaRPr lang="en-US" sz="1400" dirty="0" smtClean="0">
              <a:solidFill>
                <a:srgbClr val="7030A0"/>
              </a:solidFill>
            </a:endParaRPr>
          </a:p>
        </p:txBody>
      </p:sp>
      <p:sp>
        <p:nvSpPr>
          <p:cNvPr id="19" name="TextBox 18"/>
          <p:cNvSpPr txBox="1"/>
          <p:nvPr/>
        </p:nvSpPr>
        <p:spPr>
          <a:xfrm>
            <a:off x="533400" y="2133600"/>
            <a:ext cx="4038600" cy="4185761"/>
          </a:xfrm>
          <a:prstGeom prst="rect">
            <a:avLst/>
          </a:prstGeom>
          <a:noFill/>
          <a:ln w="3175">
            <a:solidFill>
              <a:srgbClr val="0070C0"/>
            </a:solidFill>
            <a:prstDash val="lgDash"/>
          </a:ln>
        </p:spPr>
        <p:txBody>
          <a:bodyPr wrap="square" rtlCol="0">
            <a:spAutoFit/>
          </a:bodyPr>
          <a:lstStyle/>
          <a:p>
            <a:r>
              <a:rPr lang="en-US" sz="1400" dirty="0" smtClean="0">
                <a:solidFill>
                  <a:srgbClr val="FF0000"/>
                </a:solidFill>
              </a:rPr>
              <a:t>4 bits which can be:</a:t>
            </a:r>
          </a:p>
          <a:p>
            <a:pPr marL="800100" lvl="1" indent="-342900">
              <a:buFont typeface="+mj-lt"/>
              <a:buAutoNum type="arabicParenR"/>
            </a:pPr>
            <a:r>
              <a:rPr lang="en-US" sz="1400" dirty="0" smtClean="0">
                <a:solidFill>
                  <a:srgbClr val="0070C0"/>
                </a:solidFill>
              </a:rPr>
              <a:t>= 0 when not used (Trigger &amp; Record ID Banks)</a:t>
            </a:r>
          </a:p>
          <a:p>
            <a:pPr marL="800100" lvl="1" indent="-342900">
              <a:buFont typeface="+mj-lt"/>
              <a:buAutoNum type="arabicParenR"/>
            </a:pPr>
            <a:r>
              <a:rPr lang="en-US" sz="1400" dirty="0" smtClean="0">
                <a:solidFill>
                  <a:srgbClr val="0070C0"/>
                </a:solidFill>
              </a:rPr>
              <a:t>Status bits for ROC Raw Records, Physics Events, and Data Banks:</a:t>
            </a:r>
          </a:p>
          <a:p>
            <a:pPr marL="1257300" lvl="2" indent="-342900">
              <a:buFont typeface="+mj-lt"/>
              <a:buAutoNum type="alphaLcParenR"/>
            </a:pPr>
            <a:r>
              <a:rPr lang="en-US" sz="1400" dirty="0" smtClean="0">
                <a:solidFill>
                  <a:srgbClr val="7030A0"/>
                </a:solidFill>
              </a:rPr>
              <a:t>4</a:t>
            </a:r>
            <a:r>
              <a:rPr lang="en-US" sz="1400" baseline="30000" dirty="0" smtClean="0">
                <a:solidFill>
                  <a:srgbClr val="7030A0"/>
                </a:solidFill>
              </a:rPr>
              <a:t>th</a:t>
            </a:r>
            <a:r>
              <a:rPr lang="en-US" sz="1400" dirty="0" smtClean="0">
                <a:solidFill>
                  <a:srgbClr val="7030A0"/>
                </a:solidFill>
              </a:rPr>
              <a:t> (MSB) - Single event mode</a:t>
            </a:r>
          </a:p>
          <a:p>
            <a:pPr marL="1257300" lvl="2" indent="-342900">
              <a:buFont typeface="+mj-lt"/>
              <a:buAutoNum type="alphaLcParenR"/>
            </a:pPr>
            <a:r>
              <a:rPr lang="en-US" sz="1400" dirty="0" smtClean="0">
                <a:solidFill>
                  <a:srgbClr val="7030A0"/>
                </a:solidFill>
              </a:rPr>
              <a:t>3</a:t>
            </a:r>
            <a:r>
              <a:rPr lang="en-US" sz="1400" baseline="30000" dirty="0" smtClean="0">
                <a:solidFill>
                  <a:srgbClr val="7030A0"/>
                </a:solidFill>
              </a:rPr>
              <a:t>rd</a:t>
            </a:r>
            <a:r>
              <a:rPr lang="en-US" sz="1400" dirty="0" smtClean="0">
                <a:solidFill>
                  <a:srgbClr val="7030A0"/>
                </a:solidFill>
              </a:rPr>
              <a:t> - Reserved</a:t>
            </a:r>
          </a:p>
          <a:p>
            <a:pPr marL="1257300" lvl="2" indent="-342900">
              <a:buFont typeface="+mj-lt"/>
              <a:buAutoNum type="alphaLcParenR"/>
            </a:pPr>
            <a:r>
              <a:rPr lang="en-US" sz="1400" dirty="0" smtClean="0">
                <a:solidFill>
                  <a:srgbClr val="7030A0"/>
                </a:solidFill>
              </a:rPr>
              <a:t>2</a:t>
            </a:r>
            <a:r>
              <a:rPr lang="en-US" sz="1400" baseline="30000" dirty="0" smtClean="0">
                <a:solidFill>
                  <a:srgbClr val="7030A0"/>
                </a:solidFill>
              </a:rPr>
              <a:t>nd</a:t>
            </a:r>
            <a:r>
              <a:rPr lang="en-US" sz="1400" dirty="0" smtClean="0">
                <a:solidFill>
                  <a:srgbClr val="7030A0"/>
                </a:solidFill>
              </a:rPr>
              <a:t> - Error</a:t>
            </a:r>
          </a:p>
          <a:p>
            <a:pPr marL="1257300" lvl="2" indent="-342900">
              <a:buFont typeface="+mj-lt"/>
              <a:buAutoNum type="alphaLcParenR"/>
            </a:pPr>
            <a:r>
              <a:rPr lang="en-US" sz="1400" dirty="0" smtClean="0">
                <a:solidFill>
                  <a:srgbClr val="7030A0"/>
                </a:solidFill>
              </a:rPr>
              <a:t>1</a:t>
            </a:r>
            <a:r>
              <a:rPr lang="en-US" sz="1400" baseline="30000" dirty="0" smtClean="0">
                <a:solidFill>
                  <a:srgbClr val="7030A0"/>
                </a:solidFill>
              </a:rPr>
              <a:t>st</a:t>
            </a:r>
            <a:r>
              <a:rPr lang="en-US" sz="1400" dirty="0" smtClean="0">
                <a:solidFill>
                  <a:srgbClr val="7030A0"/>
                </a:solidFill>
              </a:rPr>
              <a:t> (LSB) - Sync</a:t>
            </a:r>
          </a:p>
          <a:p>
            <a:pPr marL="800100" lvl="1" indent="-342900">
              <a:buFont typeface="+mj-lt"/>
              <a:buAutoNum type="arabicParenR"/>
            </a:pPr>
            <a:r>
              <a:rPr lang="en-US" sz="1400" dirty="0" smtClean="0">
                <a:solidFill>
                  <a:srgbClr val="0070C0"/>
                </a:solidFill>
              </a:rPr>
              <a:t>the type of payload event contained in Data Transport Record:</a:t>
            </a:r>
          </a:p>
          <a:p>
            <a:pPr marL="1257300" lvl="2" indent="-342900">
              <a:buFont typeface="+mj-lt"/>
              <a:buAutoNum type="alphaLcParenR"/>
            </a:pPr>
            <a:r>
              <a:rPr lang="en-US" sz="1400" dirty="0" smtClean="0">
                <a:solidFill>
                  <a:srgbClr val="7030A0"/>
                </a:solidFill>
              </a:rPr>
              <a:t>1 = ROC Raw</a:t>
            </a:r>
          </a:p>
          <a:p>
            <a:pPr marL="1257300" lvl="2" indent="-342900">
              <a:buFont typeface="+mj-lt"/>
              <a:buAutoNum type="alphaLcParenR"/>
            </a:pPr>
            <a:r>
              <a:rPr lang="en-US" sz="1400" dirty="0" smtClean="0">
                <a:solidFill>
                  <a:srgbClr val="7030A0"/>
                </a:solidFill>
              </a:rPr>
              <a:t>2 = Physics</a:t>
            </a:r>
          </a:p>
          <a:p>
            <a:pPr marL="1257300" lvl="2" indent="-342900">
              <a:buFont typeface="+mj-lt"/>
              <a:buAutoNum type="alphaLcParenR"/>
            </a:pPr>
            <a:r>
              <a:rPr lang="en-US" sz="1400" dirty="0" smtClean="0">
                <a:solidFill>
                  <a:srgbClr val="7030A0"/>
                </a:solidFill>
              </a:rPr>
              <a:t>3 = User</a:t>
            </a:r>
          </a:p>
          <a:p>
            <a:pPr marL="1257300" lvl="2" indent="-342900">
              <a:buFont typeface="+mj-lt"/>
              <a:buAutoNum type="alphaLcParenR"/>
            </a:pPr>
            <a:r>
              <a:rPr lang="en-US" sz="1400" dirty="0" smtClean="0">
                <a:solidFill>
                  <a:srgbClr val="7030A0"/>
                </a:solidFill>
              </a:rPr>
              <a:t>4 = Disentangled Physics</a:t>
            </a:r>
          </a:p>
          <a:p>
            <a:pPr marL="1257300" lvl="2" indent="-342900">
              <a:buFont typeface="+mj-lt"/>
              <a:buAutoNum type="alphaLcParenR"/>
            </a:pPr>
            <a:r>
              <a:rPr lang="en-US" sz="1400" dirty="0" smtClean="0">
                <a:solidFill>
                  <a:srgbClr val="7030A0"/>
                </a:solidFill>
              </a:rPr>
              <a:t>5 = Prestart (run control)</a:t>
            </a:r>
          </a:p>
          <a:p>
            <a:pPr marL="1257300" lvl="2" indent="-342900">
              <a:buFont typeface="+mj-lt"/>
              <a:buAutoNum type="alphaLcParenR"/>
            </a:pPr>
            <a:r>
              <a:rPr lang="en-US" sz="1400" dirty="0" smtClean="0">
                <a:solidFill>
                  <a:srgbClr val="7030A0"/>
                </a:solidFill>
              </a:rPr>
              <a:t>6 = Go (run control)</a:t>
            </a:r>
          </a:p>
          <a:p>
            <a:pPr marL="1257300" lvl="2" indent="-342900">
              <a:buFont typeface="+mj-lt"/>
              <a:buAutoNum type="alphaLcParenR"/>
            </a:pPr>
            <a:r>
              <a:rPr lang="en-US" sz="1400" dirty="0" smtClean="0">
                <a:solidFill>
                  <a:srgbClr val="7030A0"/>
                </a:solidFill>
              </a:rPr>
              <a:t>7 = Pause (run control)</a:t>
            </a:r>
          </a:p>
          <a:p>
            <a:pPr marL="1257300" lvl="2" indent="-342900">
              <a:buFont typeface="+mj-lt"/>
              <a:buAutoNum type="alphaLcParenR"/>
            </a:pPr>
            <a:r>
              <a:rPr lang="en-US" sz="1400" dirty="0" smtClean="0">
                <a:solidFill>
                  <a:srgbClr val="7030A0"/>
                </a:solidFill>
              </a:rPr>
              <a:t>8 = End (run control)</a:t>
            </a:r>
          </a:p>
        </p:txBody>
      </p:sp>
      <p:grpSp>
        <p:nvGrpSpPr>
          <p:cNvPr id="21" name="Group 20"/>
          <p:cNvGrpSpPr/>
          <p:nvPr/>
        </p:nvGrpSpPr>
        <p:grpSpPr>
          <a:xfrm>
            <a:off x="4191000" y="1133534"/>
            <a:ext cx="1600200" cy="409637"/>
            <a:chOff x="1600200" y="1762124"/>
            <a:chExt cx="2209800" cy="409637"/>
          </a:xfrm>
        </p:grpSpPr>
        <p:sp>
          <p:nvSpPr>
            <p:cNvPr id="25" name="TextBox 24"/>
            <p:cNvSpPr txBox="1"/>
            <p:nvPr/>
          </p:nvSpPr>
          <p:spPr>
            <a:xfrm>
              <a:off x="1600200" y="1771651"/>
              <a:ext cx="2209800" cy="400110"/>
            </a:xfrm>
            <a:prstGeom prst="rect">
              <a:avLst/>
            </a:prstGeom>
            <a:solidFill>
              <a:schemeClr val="bg1"/>
            </a:solidFill>
            <a:ln w="19050">
              <a:solidFill>
                <a:schemeClr val="tx1"/>
              </a:solidFill>
            </a:ln>
          </p:spPr>
          <p:txBody>
            <a:bodyPr wrap="square" rtlCol="0">
              <a:spAutoFit/>
            </a:bodyPr>
            <a:lstStyle/>
            <a:p>
              <a:r>
                <a:rPr lang="en-US" sz="2000" b="1" dirty="0" smtClean="0">
                  <a:latin typeface="Arial" pitchFamily="34" charset="0"/>
                  <a:cs typeface="Arial" pitchFamily="34" charset="0"/>
                </a:rPr>
                <a:t> S        ID      </a:t>
              </a:r>
              <a:endParaRPr lang="en-US" sz="2000" b="1" dirty="0">
                <a:latin typeface="Arial" pitchFamily="34" charset="0"/>
                <a:cs typeface="Arial" pitchFamily="34" charset="0"/>
              </a:endParaRPr>
            </a:p>
          </p:txBody>
        </p:sp>
        <p:cxnSp>
          <p:nvCxnSpPr>
            <p:cNvPr id="24" name="Straight Connector 23"/>
            <p:cNvCxnSpPr/>
            <p:nvPr/>
          </p:nvCxnSpPr>
          <p:spPr>
            <a:xfrm rot="5400000">
              <a:off x="2026784" y="1966913"/>
              <a:ext cx="409577" cy="0"/>
            </a:xfrm>
            <a:prstGeom prst="line">
              <a:avLst/>
            </a:prstGeom>
            <a:solidFill>
              <a:schemeClr val="bg1"/>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8" name="Elbow Connector 37"/>
          <p:cNvCxnSpPr>
            <a:endCxn id="19" idx="0"/>
          </p:cNvCxnSpPr>
          <p:nvPr/>
        </p:nvCxnSpPr>
        <p:spPr>
          <a:xfrm rot="10800000" flipV="1">
            <a:off x="2552700" y="1343116"/>
            <a:ext cx="1638300" cy="790484"/>
          </a:xfrm>
          <a:prstGeom prst="bentConnector2">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Elbow Connector 37"/>
          <p:cNvCxnSpPr>
            <a:endCxn id="15" idx="0"/>
          </p:cNvCxnSpPr>
          <p:nvPr/>
        </p:nvCxnSpPr>
        <p:spPr>
          <a:xfrm>
            <a:off x="5791200" y="1343116"/>
            <a:ext cx="1028700" cy="790484"/>
          </a:xfrm>
          <a:prstGeom prst="bentConnector2">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2819400"/>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Disentangling</a:t>
            </a:r>
            <a:r>
              <a:rPr kumimoji="0" lang="en-US" sz="4400" b="0" i="0" u="none" strike="noStrike" kern="1200" cap="none" spc="0" normalizeH="0" noProof="0" dirty="0" smtClean="0">
                <a:ln>
                  <a:noFill/>
                </a:ln>
                <a:solidFill>
                  <a:schemeClr val="tx1"/>
                </a:solidFill>
                <a:effectLst/>
                <a:uLnTx/>
                <a:uFillTx/>
                <a:latin typeface="+mj-lt"/>
                <a:ea typeface="+mj-ea"/>
                <a:cs typeface="+mj-cs"/>
              </a:rPr>
              <a:t> Built Physics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Event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6609</TotalTime>
  <Words>2140</Words>
  <Application>Microsoft Office PowerPoint</Application>
  <PresentationFormat>On-screen Show (4:3)</PresentationFormat>
  <Paragraphs>523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Event Building Evio Scheme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Jefferson Science Associates,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bangdm</dc:creator>
  <cp:lastModifiedBy>timmer</cp:lastModifiedBy>
  <cp:revision>653</cp:revision>
  <dcterms:created xsi:type="dcterms:W3CDTF">2008-04-17T16:56:55Z</dcterms:created>
  <dcterms:modified xsi:type="dcterms:W3CDTF">2011-09-15T18:19:42Z</dcterms:modified>
</cp:coreProperties>
</file>